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18288000" cy="10287000"/>
  <p:notesSz cx="6858000" cy="9144000"/>
  <p:embeddedFontLst>
    <p:embeddedFont>
      <p:font typeface="Arial Bold" panose="020B0704020202020204" pitchFamily="34" charset="0"/>
      <p:regular r:id="rId30"/>
      <p:bold r:id="rId31"/>
    </p:embeddedFont>
    <p:embeddedFont>
      <p:font typeface="Arial Bold Italics" panose="020B0604020202020204" charset="0"/>
      <p:regular r:id="rId32"/>
    </p:embeddedFont>
    <p:embeddedFont>
      <p:font typeface="Arial Italics" panose="020B0604020202020204" charset="0"/>
      <p:regular r:id="rId33"/>
    </p:embeddedFont>
    <p:embeddedFont>
      <p:font typeface="Open Sans Bold" panose="020B0604020202020204" charset="0"/>
      <p:regular r:id="rId34"/>
      <p:bold r:id="rId3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5" d="100"/>
          <a:sy n="45" d="100"/>
        </p:scale>
        <p:origin x="1632" y="8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font" Target="fonts/font5.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4.fntdata"/><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3.fntdata"/><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1.fntdata"/><Relationship Id="rId35" Type="http://schemas.openxmlformats.org/officeDocument/2006/relationships/font" Target="fonts/font6.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6/19/2024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6/19/2024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1597652" y="0"/>
            <a:ext cx="16967860" cy="10287000"/>
            <a:chOff x="0" y="0"/>
            <a:chExt cx="4468901" cy="2709333"/>
          </a:xfrm>
        </p:grpSpPr>
        <p:sp>
          <p:nvSpPr>
            <p:cNvPr id="3" name="Freeform 3"/>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4" name="TextBox 4"/>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pPr>
              <a:r>
                <a:rPr lang="en-US" sz="1899">
                  <a:solidFill>
                    <a:srgbClr val="FFFFFF"/>
                  </a:solidFill>
                  <a:latin typeface="Open Sans Extra Bold Bold"/>
                </a:rPr>
                <a:t>How to be an Effective Committee</a:t>
              </a:r>
            </a:p>
            <a:p>
              <a:pPr algn="ctr">
                <a:lnSpc>
                  <a:spcPts val="2659"/>
                </a:lnSpc>
                <a:spcBef>
                  <a:spcPct val="0"/>
                </a:spcBef>
              </a:pPr>
              <a:endParaRPr lang="en-US" sz="1899">
                <a:solidFill>
                  <a:srgbClr val="FFFFFF"/>
                </a:solidFill>
                <a:latin typeface="Open Sans Extra Bold Bold"/>
              </a:endParaRPr>
            </a:p>
          </p:txBody>
        </p:sp>
      </p:grpSp>
      <p:grpSp>
        <p:nvGrpSpPr>
          <p:cNvPr id="5" name="Group 5"/>
          <p:cNvGrpSpPr/>
          <p:nvPr/>
        </p:nvGrpSpPr>
        <p:grpSpPr>
          <a:xfrm>
            <a:off x="99374" y="2676657"/>
            <a:ext cx="18188626" cy="3746822"/>
            <a:chOff x="0" y="0"/>
            <a:chExt cx="24251501" cy="4995762"/>
          </a:xfrm>
        </p:grpSpPr>
        <p:sp>
          <p:nvSpPr>
            <p:cNvPr id="6" name="TextBox 6"/>
            <p:cNvSpPr txBox="1"/>
            <p:nvPr/>
          </p:nvSpPr>
          <p:spPr>
            <a:xfrm>
              <a:off x="5632914" y="-381000"/>
              <a:ext cx="12475086" cy="3018043"/>
            </a:xfrm>
            <a:prstGeom prst="rect">
              <a:avLst/>
            </a:prstGeom>
          </p:spPr>
          <p:txBody>
            <a:bodyPr lIns="0" tIns="0" rIns="0" bIns="0" rtlCol="0" anchor="t">
              <a:spAutoFit/>
            </a:bodyPr>
            <a:lstStyle/>
            <a:p>
              <a:pPr algn="ctr">
                <a:lnSpc>
                  <a:spcPts val="16924"/>
                </a:lnSpc>
              </a:pPr>
              <a:r>
                <a:rPr lang="en-US" sz="13019">
                  <a:solidFill>
                    <a:srgbClr val="F68339"/>
                  </a:solidFill>
                  <a:latin typeface="Arial Bold"/>
                </a:rPr>
                <a:t>WELCOME</a:t>
              </a:r>
            </a:p>
          </p:txBody>
        </p:sp>
        <p:sp>
          <p:nvSpPr>
            <p:cNvPr id="7" name="TextBox 7"/>
            <p:cNvSpPr txBox="1"/>
            <p:nvPr/>
          </p:nvSpPr>
          <p:spPr>
            <a:xfrm>
              <a:off x="0" y="2901744"/>
              <a:ext cx="24251501" cy="2094018"/>
            </a:xfrm>
            <a:prstGeom prst="rect">
              <a:avLst/>
            </a:prstGeom>
          </p:spPr>
          <p:txBody>
            <a:bodyPr lIns="0" tIns="0" rIns="0" bIns="0" rtlCol="0" anchor="t">
              <a:spAutoFit/>
            </a:bodyPr>
            <a:lstStyle/>
            <a:p>
              <a:pPr algn="ctr">
                <a:lnSpc>
                  <a:spcPts val="5590"/>
                </a:lnSpc>
              </a:pPr>
              <a:r>
                <a:rPr lang="en-US" sz="4300">
                  <a:solidFill>
                    <a:srgbClr val="F68339"/>
                  </a:solidFill>
                  <a:latin typeface="Arial Bold Italics"/>
                </a:rPr>
                <a:t>HOW TO BE AN EFFECTIVE COMMITTEE</a:t>
              </a:r>
            </a:p>
            <a:p>
              <a:pPr algn="ctr">
                <a:lnSpc>
                  <a:spcPts val="2600"/>
                </a:lnSpc>
              </a:pPr>
              <a:endParaRPr lang="en-US" sz="4300">
                <a:solidFill>
                  <a:srgbClr val="F68339"/>
                </a:solidFill>
                <a:latin typeface="Arial Bold Italics"/>
              </a:endParaRPr>
            </a:p>
            <a:p>
              <a:pPr algn="ctr">
                <a:lnSpc>
                  <a:spcPts val="3900"/>
                </a:lnSpc>
              </a:pPr>
              <a:r>
                <a:rPr lang="en-US" sz="3000">
                  <a:solidFill>
                    <a:srgbClr val="F68339"/>
                  </a:solidFill>
                  <a:latin typeface="Arial Bold"/>
                </a:rPr>
                <a:t>RYAN GINGER</a:t>
              </a:r>
              <a:r>
                <a:rPr lang="en-US" sz="3000">
                  <a:solidFill>
                    <a:srgbClr val="F68339"/>
                  </a:solidFill>
                  <a:latin typeface="Arial"/>
                </a:rPr>
                <a:t> COMMUNITIES MANAGER</a:t>
              </a:r>
            </a:p>
          </p:txBody>
        </p:sp>
      </p:grpSp>
      <p:sp>
        <p:nvSpPr>
          <p:cNvPr id="8" name="Freeform 8"/>
          <p:cNvSpPr/>
          <p:nvPr/>
        </p:nvSpPr>
        <p:spPr>
          <a:xfrm>
            <a:off x="0" y="8223688"/>
            <a:ext cx="18288000" cy="2069225"/>
          </a:xfrm>
          <a:custGeom>
            <a:avLst/>
            <a:gdLst/>
            <a:ahLst/>
            <a:cxnLst/>
            <a:rect l="l" t="t" r="r" b="b"/>
            <a:pathLst>
              <a:path w="18288000" h="2069225">
                <a:moveTo>
                  <a:pt x="0" y="0"/>
                </a:moveTo>
                <a:lnTo>
                  <a:pt x="18288000" y="0"/>
                </a:lnTo>
                <a:lnTo>
                  <a:pt x="18288000" y="2069224"/>
                </a:lnTo>
                <a:lnTo>
                  <a:pt x="0" y="2069224"/>
                </a:lnTo>
                <a:lnTo>
                  <a:pt x="0" y="0"/>
                </a:lnTo>
                <a:close/>
              </a:path>
            </a:pathLst>
          </a:custGeom>
          <a:blipFill>
            <a:blip r:embed="rId2"/>
            <a:stretch>
              <a:fillRect t="-23472" b="-23472"/>
            </a:stretch>
          </a:blipFill>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09</a:t>
              </a:r>
            </a:p>
          </p:txBody>
        </p:sp>
      </p:grpSp>
      <p:sp>
        <p:nvSpPr>
          <p:cNvPr id="16" name="TextBox 16"/>
          <p:cNvSpPr txBox="1"/>
          <p:nvPr/>
        </p:nvSpPr>
        <p:spPr>
          <a:xfrm>
            <a:off x="3092092" y="2974086"/>
            <a:ext cx="6051908" cy="4831080"/>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What to expect from us:</a:t>
            </a:r>
          </a:p>
          <a:p>
            <a:pPr marL="690879" lvl="1" indent="-345439" algn="l">
              <a:lnSpc>
                <a:spcPts val="4799"/>
              </a:lnSpc>
              <a:buFont typeface="Arial"/>
              <a:buChar char="•"/>
            </a:pPr>
            <a:r>
              <a:rPr lang="en-US" sz="3199">
                <a:solidFill>
                  <a:srgbClr val="1D0D0E"/>
                </a:solidFill>
                <a:latin typeface="Arial"/>
              </a:rPr>
              <a:t>Follow up email detailing action points</a:t>
            </a:r>
          </a:p>
          <a:p>
            <a:pPr marL="690879" lvl="1" indent="-345439" algn="l">
              <a:lnSpc>
                <a:spcPts val="4799"/>
              </a:lnSpc>
              <a:buFont typeface="Arial"/>
              <a:buChar char="•"/>
            </a:pPr>
            <a:r>
              <a:rPr lang="en-US" sz="3199">
                <a:solidFill>
                  <a:srgbClr val="1D0D0E"/>
                </a:solidFill>
                <a:latin typeface="Arial"/>
              </a:rPr>
              <a:t>Signposting to the relevant support networks</a:t>
            </a:r>
          </a:p>
          <a:p>
            <a:pPr marL="690879" lvl="1" indent="-345439" algn="l">
              <a:lnSpc>
                <a:spcPts val="4799"/>
              </a:lnSpc>
              <a:buFont typeface="Arial"/>
              <a:buChar char="•"/>
            </a:pPr>
            <a:r>
              <a:rPr lang="en-US" sz="3199">
                <a:solidFill>
                  <a:srgbClr val="1D0D0E"/>
                </a:solidFill>
                <a:latin typeface="Arial"/>
              </a:rPr>
              <a:t>Update you throughout the process</a:t>
            </a:r>
          </a:p>
          <a:p>
            <a:pPr marL="690879" lvl="1" indent="-345439" algn="l">
              <a:lnSpc>
                <a:spcPts val="4799"/>
              </a:lnSpc>
              <a:buFont typeface="Arial"/>
              <a:buChar char="•"/>
            </a:pPr>
            <a:r>
              <a:rPr lang="en-US" sz="3199">
                <a:solidFill>
                  <a:srgbClr val="1D0D0E"/>
                </a:solidFill>
                <a:latin typeface="Arial"/>
              </a:rPr>
              <a:t>Remain fair and neutral</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Raising a complaint - what to expect</a:t>
            </a:r>
          </a:p>
        </p:txBody>
      </p:sp>
      <p:sp>
        <p:nvSpPr>
          <p:cNvPr id="18" name="TextBox 18"/>
          <p:cNvSpPr txBox="1"/>
          <p:nvPr/>
        </p:nvSpPr>
        <p:spPr>
          <a:xfrm>
            <a:off x="10081582" y="2974086"/>
            <a:ext cx="6051908" cy="5431155"/>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What we expect from you</a:t>
            </a:r>
          </a:p>
          <a:p>
            <a:pPr marL="690879" lvl="1" indent="-345439" algn="l">
              <a:lnSpc>
                <a:spcPts val="4799"/>
              </a:lnSpc>
              <a:buFont typeface="Arial"/>
              <a:buChar char="•"/>
            </a:pPr>
            <a:r>
              <a:rPr lang="en-US" sz="3199">
                <a:solidFill>
                  <a:srgbClr val="1D0D0E"/>
                </a:solidFill>
                <a:latin typeface="Arial"/>
              </a:rPr>
              <a:t>If there is evidence, please bring it; we cannot act without it</a:t>
            </a:r>
          </a:p>
          <a:p>
            <a:pPr marL="690879" lvl="1" indent="-345439" algn="l">
              <a:lnSpc>
                <a:spcPts val="4799"/>
              </a:lnSpc>
              <a:buFont typeface="Arial"/>
              <a:buChar char="•"/>
            </a:pPr>
            <a:r>
              <a:rPr lang="en-US" sz="3199">
                <a:solidFill>
                  <a:srgbClr val="1D0D0E"/>
                </a:solidFill>
                <a:latin typeface="Arial"/>
              </a:rPr>
              <a:t>Understand what falls within our remit, we may have to pass some things onto the university</a:t>
            </a:r>
          </a:p>
          <a:p>
            <a:pPr marL="690879" lvl="1" indent="-345439" algn="l">
              <a:lnSpc>
                <a:spcPts val="4799"/>
              </a:lnSpc>
              <a:buFont typeface="Arial"/>
              <a:buChar char="•"/>
            </a:pPr>
            <a:r>
              <a:rPr lang="en-US" sz="3199">
                <a:solidFill>
                  <a:srgbClr val="1D0D0E"/>
                </a:solidFill>
                <a:latin typeface="Arial"/>
              </a:rPr>
              <a:t>A desired outcome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10</a:t>
              </a:r>
            </a:p>
          </p:txBody>
        </p:sp>
      </p:grpSp>
      <p:sp>
        <p:nvSpPr>
          <p:cNvPr id="16" name="TextBox 16"/>
          <p:cNvSpPr txBox="1"/>
          <p:nvPr/>
        </p:nvSpPr>
        <p:spPr>
          <a:xfrm>
            <a:off x="4464359" y="4174524"/>
            <a:ext cx="11234446" cy="1362075"/>
          </a:xfrm>
          <a:prstGeom prst="rect">
            <a:avLst/>
          </a:prstGeom>
        </p:spPr>
        <p:txBody>
          <a:bodyPr lIns="0" tIns="0" rIns="0" bIns="0" rtlCol="0" anchor="t">
            <a:spAutoFit/>
          </a:bodyPr>
          <a:lstStyle/>
          <a:p>
            <a:pPr algn="ctr">
              <a:lnSpc>
                <a:spcPts val="9599"/>
              </a:lnSpc>
            </a:pPr>
            <a:r>
              <a:rPr lang="en-US" sz="7999">
                <a:solidFill>
                  <a:srgbClr val="FF914D"/>
                </a:solidFill>
                <a:latin typeface="Arial Bold"/>
              </a:rPr>
              <a:t>Core Committee Roles</a:t>
            </a:r>
          </a:p>
        </p:txBody>
      </p:sp>
      <p:sp>
        <p:nvSpPr>
          <p:cNvPr id="17" name="TextBox 17"/>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 CORE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11</a:t>
              </a:r>
            </a:p>
          </p:txBody>
        </p:sp>
      </p:grpSp>
      <p:sp>
        <p:nvSpPr>
          <p:cNvPr id="16" name="TextBox 16"/>
          <p:cNvSpPr txBox="1"/>
          <p:nvPr/>
        </p:nvSpPr>
        <p:spPr>
          <a:xfrm>
            <a:off x="2742358" y="2267939"/>
            <a:ext cx="14487587" cy="6631305"/>
          </a:xfrm>
          <a:prstGeom prst="rect">
            <a:avLst/>
          </a:prstGeom>
        </p:spPr>
        <p:txBody>
          <a:bodyPr lIns="0" tIns="0" rIns="0" bIns="0" rtlCol="0" anchor="t">
            <a:spAutoFit/>
          </a:bodyPr>
          <a:lstStyle/>
          <a:p>
            <a:pPr algn="just">
              <a:lnSpc>
                <a:spcPts val="4799"/>
              </a:lnSpc>
            </a:pPr>
            <a:r>
              <a:rPr lang="en-US" sz="3199">
                <a:solidFill>
                  <a:srgbClr val="1D0D0E"/>
                </a:solidFill>
                <a:latin typeface="Arial"/>
              </a:rPr>
              <a:t>The Student Group President leads and oversees all activity. They are responsible for ensuring that the committee and Student Group is running smoothly, and that Students’ Union rules and regulations are being followed properly.</a:t>
            </a:r>
          </a:p>
          <a:p>
            <a:pPr algn="l">
              <a:lnSpc>
                <a:spcPts val="4799"/>
              </a:lnSpc>
            </a:pPr>
            <a:endParaRPr lang="en-US" sz="3199">
              <a:solidFill>
                <a:srgbClr val="1D0D0E"/>
              </a:solidFill>
              <a:latin typeface="Arial"/>
            </a:endParaRPr>
          </a:p>
          <a:p>
            <a:pPr algn="l">
              <a:lnSpc>
                <a:spcPts val="4799"/>
              </a:lnSpc>
            </a:pPr>
            <a:r>
              <a:rPr lang="en-US" sz="3199">
                <a:solidFill>
                  <a:srgbClr val="1D0D0E"/>
                </a:solidFill>
                <a:latin typeface="Arial Bold"/>
              </a:rPr>
              <a:t>The president is responsible for:</a:t>
            </a:r>
          </a:p>
          <a:p>
            <a:pPr marL="690879" lvl="1" indent="-345439" algn="l">
              <a:lnSpc>
                <a:spcPts val="4799"/>
              </a:lnSpc>
              <a:buFont typeface="Arial"/>
              <a:buChar char="•"/>
            </a:pPr>
            <a:r>
              <a:rPr lang="en-US" sz="3199">
                <a:solidFill>
                  <a:srgbClr val="1D0D0E"/>
                </a:solidFill>
                <a:latin typeface="Arial"/>
              </a:rPr>
              <a:t>Leading the direction of the student group</a:t>
            </a:r>
          </a:p>
          <a:p>
            <a:pPr marL="690879" lvl="1" indent="-345439" algn="l">
              <a:lnSpc>
                <a:spcPts val="4799"/>
              </a:lnSpc>
              <a:buFont typeface="Arial"/>
              <a:buChar char="•"/>
            </a:pPr>
            <a:r>
              <a:rPr lang="en-US" sz="3199">
                <a:solidFill>
                  <a:srgbClr val="1D0D0E"/>
                </a:solidFill>
                <a:latin typeface="Arial"/>
              </a:rPr>
              <a:t>Ensuring that rules and regulations are being followed</a:t>
            </a:r>
          </a:p>
          <a:p>
            <a:pPr marL="690879" lvl="1" indent="-345439" algn="l">
              <a:lnSpc>
                <a:spcPts val="4799"/>
              </a:lnSpc>
              <a:buFont typeface="Arial"/>
              <a:buChar char="•"/>
            </a:pPr>
            <a:r>
              <a:rPr lang="en-US" sz="3199">
                <a:solidFill>
                  <a:srgbClr val="1D0D0E"/>
                </a:solidFill>
                <a:latin typeface="Arial"/>
              </a:rPr>
              <a:t>Delegate tasks with other committee members</a:t>
            </a:r>
          </a:p>
          <a:p>
            <a:pPr marL="690879" lvl="1" indent="-345439" algn="l">
              <a:lnSpc>
                <a:spcPts val="4799"/>
              </a:lnSpc>
              <a:buFont typeface="Arial"/>
              <a:buChar char="•"/>
            </a:pPr>
            <a:r>
              <a:rPr lang="en-US" sz="3199">
                <a:solidFill>
                  <a:srgbClr val="1D0D0E"/>
                </a:solidFill>
                <a:latin typeface="Arial"/>
              </a:rPr>
              <a:t>Ensuring that the student group takes part in key events throughout the year, e.g. committee training, Welcome Fair </a:t>
            </a:r>
          </a:p>
        </p:txBody>
      </p:sp>
      <p:sp>
        <p:nvSpPr>
          <p:cNvPr id="17" name="TextBox 17"/>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 CORE</a:t>
            </a:r>
          </a:p>
        </p:txBody>
      </p:sp>
      <p:sp>
        <p:nvSpPr>
          <p:cNvPr id="18" name="TextBox 18"/>
          <p:cNvSpPr txBox="1"/>
          <p:nvPr/>
        </p:nvSpPr>
        <p:spPr>
          <a:xfrm>
            <a:off x="3010445" y="1352003"/>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President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488240"/>
            <a:ext cx="15901565" cy="8784015"/>
            <a:chOff x="0" y="0"/>
            <a:chExt cx="4188067" cy="2313486"/>
          </a:xfrm>
        </p:grpSpPr>
        <p:sp>
          <p:nvSpPr>
            <p:cNvPr id="9" name="Freeform 9"/>
            <p:cNvSpPr/>
            <p:nvPr/>
          </p:nvSpPr>
          <p:spPr>
            <a:xfrm>
              <a:off x="0" y="0"/>
              <a:ext cx="4188066" cy="2313486"/>
            </a:xfrm>
            <a:custGeom>
              <a:avLst/>
              <a:gdLst/>
              <a:ahLst/>
              <a:cxnLst/>
              <a:rect l="l" t="t" r="r" b="b"/>
              <a:pathLst>
                <a:path w="4188066" h="2313486">
                  <a:moveTo>
                    <a:pt x="14606" y="0"/>
                  </a:moveTo>
                  <a:lnTo>
                    <a:pt x="4173460" y="0"/>
                  </a:lnTo>
                  <a:cubicBezTo>
                    <a:pt x="4181527" y="0"/>
                    <a:pt x="4188066" y="6539"/>
                    <a:pt x="4188066" y="14606"/>
                  </a:cubicBezTo>
                  <a:lnTo>
                    <a:pt x="4188066" y="2298880"/>
                  </a:lnTo>
                  <a:cubicBezTo>
                    <a:pt x="4188066" y="2302753"/>
                    <a:pt x="4186528" y="2306468"/>
                    <a:pt x="4183788" y="2309207"/>
                  </a:cubicBezTo>
                  <a:cubicBezTo>
                    <a:pt x="4181049" y="2311947"/>
                    <a:pt x="4177334" y="2313486"/>
                    <a:pt x="4173460" y="2313486"/>
                  </a:cubicBezTo>
                  <a:lnTo>
                    <a:pt x="14606" y="2313486"/>
                  </a:lnTo>
                  <a:cubicBezTo>
                    <a:pt x="6539" y="2313486"/>
                    <a:pt x="0" y="2306946"/>
                    <a:pt x="0" y="2298880"/>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351586"/>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12</a:t>
              </a:r>
            </a:p>
          </p:txBody>
        </p:sp>
      </p:grpSp>
      <p:sp>
        <p:nvSpPr>
          <p:cNvPr id="16" name="TextBox 16"/>
          <p:cNvSpPr txBox="1"/>
          <p:nvPr/>
        </p:nvSpPr>
        <p:spPr>
          <a:xfrm>
            <a:off x="2623453" y="1831325"/>
            <a:ext cx="14725399" cy="7440930"/>
          </a:xfrm>
          <a:prstGeom prst="rect">
            <a:avLst/>
          </a:prstGeom>
        </p:spPr>
        <p:txBody>
          <a:bodyPr lIns="0" tIns="0" rIns="0" bIns="0" rtlCol="0" anchor="t">
            <a:spAutoFit/>
          </a:bodyPr>
          <a:lstStyle/>
          <a:p>
            <a:pPr algn="just">
              <a:lnSpc>
                <a:spcPts val="4799"/>
              </a:lnSpc>
            </a:pPr>
            <a:r>
              <a:rPr lang="en-US" sz="3199">
                <a:solidFill>
                  <a:srgbClr val="1D0D0E"/>
                </a:solidFill>
                <a:latin typeface="Arial"/>
              </a:rPr>
              <a:t>The Finance Officer is primarily responsible for managing the student group budget and submitting any funding applications that your student group wishes to submit. They are responsible for ensuring that the Students’ Union’s financial rules and regulations are being followed.</a:t>
            </a:r>
          </a:p>
          <a:p>
            <a:pPr algn="just">
              <a:lnSpc>
                <a:spcPts val="1650"/>
              </a:lnSpc>
            </a:pPr>
            <a:endParaRPr lang="en-US" sz="3199">
              <a:solidFill>
                <a:srgbClr val="1D0D0E"/>
              </a:solidFill>
              <a:latin typeface="Arial"/>
            </a:endParaRPr>
          </a:p>
          <a:p>
            <a:pPr algn="just">
              <a:lnSpc>
                <a:spcPts val="4799"/>
              </a:lnSpc>
            </a:pPr>
            <a:r>
              <a:rPr lang="en-US" sz="3199">
                <a:solidFill>
                  <a:srgbClr val="1D0D0E"/>
                </a:solidFill>
                <a:latin typeface="Arial Bold"/>
              </a:rPr>
              <a:t>The Finance Officer is responsible for:</a:t>
            </a:r>
          </a:p>
          <a:p>
            <a:pPr marL="690877" lvl="1" indent="-345439" algn="just">
              <a:lnSpc>
                <a:spcPts val="4799"/>
              </a:lnSpc>
              <a:buFont typeface="Arial"/>
              <a:buChar char="•"/>
            </a:pPr>
            <a:r>
              <a:rPr lang="en-US" sz="3199">
                <a:solidFill>
                  <a:srgbClr val="1D0D0E"/>
                </a:solidFill>
                <a:latin typeface="Arial"/>
              </a:rPr>
              <a:t>Learning and following the Students’ Union’s financial rules (please drop us an email if there’s ever anything you’re unsure of!) </a:t>
            </a:r>
          </a:p>
          <a:p>
            <a:pPr marL="690877" lvl="1" indent="-345439" algn="just">
              <a:lnSpc>
                <a:spcPts val="4799"/>
              </a:lnSpc>
              <a:buFont typeface="Arial"/>
              <a:buChar char="•"/>
            </a:pPr>
            <a:r>
              <a:rPr lang="en-US" sz="3199">
                <a:solidFill>
                  <a:srgbClr val="1D0D0E"/>
                </a:solidFill>
                <a:latin typeface="Arial"/>
              </a:rPr>
              <a:t>Keeping track of income and expenditure</a:t>
            </a:r>
          </a:p>
          <a:p>
            <a:pPr marL="690877" lvl="1" indent="-345439" algn="just">
              <a:lnSpc>
                <a:spcPts val="4799"/>
              </a:lnSpc>
              <a:buFont typeface="Arial"/>
              <a:buChar char="•"/>
            </a:pPr>
            <a:r>
              <a:rPr lang="en-US" sz="3199">
                <a:solidFill>
                  <a:srgbClr val="1D0D0E"/>
                </a:solidFill>
                <a:latin typeface="Arial"/>
              </a:rPr>
              <a:t>Submitting any applications for the Students’ Union’s Development Fund Grant</a:t>
            </a:r>
          </a:p>
          <a:p>
            <a:pPr marL="690877" lvl="1" indent="-345439" algn="just">
              <a:lnSpc>
                <a:spcPts val="4799"/>
              </a:lnSpc>
              <a:buFont typeface="Arial"/>
              <a:buChar char="•"/>
            </a:pPr>
            <a:r>
              <a:rPr lang="en-US" sz="3199">
                <a:solidFill>
                  <a:srgbClr val="1D0D0E"/>
                </a:solidFill>
                <a:latin typeface="Arial"/>
              </a:rPr>
              <a:t>Authorise any expense claims (except your own - these must be reviewed by the President) </a:t>
            </a:r>
          </a:p>
        </p:txBody>
      </p:sp>
      <p:sp>
        <p:nvSpPr>
          <p:cNvPr id="17" name="TextBox 17"/>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 CORE</a:t>
            </a:r>
          </a:p>
        </p:txBody>
      </p:sp>
      <p:sp>
        <p:nvSpPr>
          <p:cNvPr id="18" name="TextBox 18"/>
          <p:cNvSpPr txBox="1"/>
          <p:nvPr/>
        </p:nvSpPr>
        <p:spPr>
          <a:xfrm>
            <a:off x="3010445" y="78618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Finance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13</a:t>
              </a:r>
            </a:p>
          </p:txBody>
        </p:sp>
      </p:grpSp>
      <p:sp>
        <p:nvSpPr>
          <p:cNvPr id="16" name="TextBox 16"/>
          <p:cNvSpPr txBox="1"/>
          <p:nvPr/>
        </p:nvSpPr>
        <p:spPr>
          <a:xfrm>
            <a:off x="2743138" y="2412350"/>
            <a:ext cx="14516162" cy="6631305"/>
          </a:xfrm>
          <a:prstGeom prst="rect">
            <a:avLst/>
          </a:prstGeom>
        </p:spPr>
        <p:txBody>
          <a:bodyPr lIns="0" tIns="0" rIns="0" bIns="0" rtlCol="0" anchor="t">
            <a:spAutoFit/>
          </a:bodyPr>
          <a:lstStyle/>
          <a:p>
            <a:pPr algn="just">
              <a:lnSpc>
                <a:spcPts val="4799"/>
              </a:lnSpc>
            </a:pPr>
            <a:r>
              <a:rPr lang="en-US" sz="3199">
                <a:solidFill>
                  <a:srgbClr val="1D0D0E"/>
                </a:solidFill>
                <a:latin typeface="Arial"/>
              </a:rPr>
              <a:t>The Communications Officer runs external and internal communications. This involves ensuring that you communicate effectively with members, as well as the Students’ Union and any external stakeholders. </a:t>
            </a:r>
          </a:p>
          <a:p>
            <a:pPr algn="just">
              <a:lnSpc>
                <a:spcPts val="4799"/>
              </a:lnSpc>
            </a:pPr>
            <a:endParaRPr lang="en-US" sz="3199">
              <a:solidFill>
                <a:srgbClr val="1D0D0E"/>
              </a:solidFill>
              <a:latin typeface="Arial"/>
            </a:endParaRPr>
          </a:p>
          <a:p>
            <a:pPr algn="just">
              <a:lnSpc>
                <a:spcPts val="4799"/>
              </a:lnSpc>
            </a:pPr>
            <a:r>
              <a:rPr lang="en-US" sz="3199">
                <a:solidFill>
                  <a:srgbClr val="1D0D0E"/>
                </a:solidFill>
                <a:latin typeface="Arial Bold"/>
              </a:rPr>
              <a:t>The communications officer is responsible for:</a:t>
            </a:r>
          </a:p>
          <a:p>
            <a:pPr marL="690879" lvl="1" indent="-345439" algn="just">
              <a:lnSpc>
                <a:spcPts val="4799"/>
              </a:lnSpc>
              <a:buFont typeface="Arial"/>
              <a:buChar char="•"/>
            </a:pPr>
            <a:r>
              <a:rPr lang="en-US" sz="3199">
                <a:solidFill>
                  <a:srgbClr val="1D0D0E"/>
                </a:solidFill>
                <a:latin typeface="Arial"/>
              </a:rPr>
              <a:t>Providing regular communications to members</a:t>
            </a:r>
          </a:p>
          <a:p>
            <a:pPr marL="690879" lvl="1" indent="-345439" algn="just">
              <a:lnSpc>
                <a:spcPts val="4799"/>
              </a:lnSpc>
              <a:buFont typeface="Arial"/>
              <a:buChar char="•"/>
            </a:pPr>
            <a:r>
              <a:rPr lang="en-US" sz="3199">
                <a:solidFill>
                  <a:srgbClr val="1D0D0E"/>
                </a:solidFill>
                <a:latin typeface="Arial"/>
              </a:rPr>
              <a:t>Promoting events and activity through social media and other channels</a:t>
            </a:r>
          </a:p>
          <a:p>
            <a:pPr marL="690879" lvl="1" indent="-345439" algn="just">
              <a:lnSpc>
                <a:spcPts val="4799"/>
              </a:lnSpc>
              <a:buFont typeface="Arial"/>
              <a:buChar char="•"/>
            </a:pPr>
            <a:r>
              <a:rPr lang="en-US" sz="3199">
                <a:solidFill>
                  <a:srgbClr val="1D0D0E"/>
                </a:solidFill>
                <a:latin typeface="Arial"/>
              </a:rPr>
              <a:t>Organising and monitoring social media and email accounts.</a:t>
            </a:r>
          </a:p>
          <a:p>
            <a:pPr marL="690879" lvl="1" indent="-345439" algn="just">
              <a:lnSpc>
                <a:spcPts val="4799"/>
              </a:lnSpc>
              <a:buFont typeface="Arial"/>
              <a:buChar char="•"/>
            </a:pPr>
            <a:r>
              <a:rPr lang="en-US" sz="3199">
                <a:solidFill>
                  <a:srgbClr val="1D0D0E"/>
                </a:solidFill>
                <a:latin typeface="Arial"/>
              </a:rPr>
              <a:t>To ensure all members are following the university’s bullying and harassment guidelines and ensuring that group chats and social media are free from bullying and discrimination.</a:t>
            </a:r>
          </a:p>
        </p:txBody>
      </p:sp>
      <p:sp>
        <p:nvSpPr>
          <p:cNvPr id="17" name="TextBox 17"/>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 CORE</a:t>
            </a:r>
          </a:p>
        </p:txBody>
      </p:sp>
      <p:sp>
        <p:nvSpPr>
          <p:cNvPr id="18" name="TextBox 18"/>
          <p:cNvSpPr txBox="1"/>
          <p:nvPr/>
        </p:nvSpPr>
        <p:spPr>
          <a:xfrm>
            <a:off x="3010445" y="157718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Communications &amp; Social Media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14</a:t>
              </a:r>
            </a:p>
          </p:txBody>
        </p:sp>
      </p:grpSp>
      <p:sp>
        <p:nvSpPr>
          <p:cNvPr id="16" name="TextBox 16"/>
          <p:cNvSpPr txBox="1"/>
          <p:nvPr/>
        </p:nvSpPr>
        <p:spPr>
          <a:xfrm>
            <a:off x="2743138" y="2488550"/>
            <a:ext cx="14516162" cy="3630930"/>
          </a:xfrm>
          <a:prstGeom prst="rect">
            <a:avLst/>
          </a:prstGeom>
        </p:spPr>
        <p:txBody>
          <a:bodyPr lIns="0" tIns="0" rIns="0" bIns="0" rtlCol="0" anchor="t">
            <a:spAutoFit/>
          </a:bodyPr>
          <a:lstStyle/>
          <a:p>
            <a:pPr marL="690879" lvl="1" indent="-345439" algn="just">
              <a:lnSpc>
                <a:spcPts val="4799"/>
              </a:lnSpc>
              <a:buFont typeface="Arial"/>
              <a:buChar char="•"/>
            </a:pPr>
            <a:r>
              <a:rPr lang="en-US" sz="3199">
                <a:solidFill>
                  <a:srgbClr val="1D0D0E"/>
                </a:solidFill>
                <a:latin typeface="Arial"/>
              </a:rPr>
              <a:t>Vice President </a:t>
            </a:r>
          </a:p>
          <a:p>
            <a:pPr marL="690879" lvl="1" indent="-345439" algn="just">
              <a:lnSpc>
                <a:spcPts val="4799"/>
              </a:lnSpc>
              <a:buFont typeface="Arial"/>
              <a:buChar char="•"/>
            </a:pPr>
            <a:r>
              <a:rPr lang="en-US" sz="3199">
                <a:solidFill>
                  <a:srgbClr val="1D0D0E"/>
                </a:solidFill>
                <a:latin typeface="Arial"/>
              </a:rPr>
              <a:t>Events Officer</a:t>
            </a:r>
          </a:p>
          <a:p>
            <a:pPr marL="690879" lvl="1" indent="-345439" algn="just">
              <a:lnSpc>
                <a:spcPts val="4799"/>
              </a:lnSpc>
              <a:buFont typeface="Arial"/>
              <a:buChar char="•"/>
            </a:pPr>
            <a:r>
              <a:rPr lang="en-US" sz="3199">
                <a:solidFill>
                  <a:srgbClr val="1D0D0E"/>
                </a:solidFill>
                <a:latin typeface="Arial"/>
              </a:rPr>
              <a:t>General Secretary</a:t>
            </a:r>
          </a:p>
          <a:p>
            <a:pPr marL="690879" lvl="1" indent="-345439" algn="just">
              <a:lnSpc>
                <a:spcPts val="4799"/>
              </a:lnSpc>
              <a:buFont typeface="Arial"/>
              <a:buChar char="•"/>
            </a:pPr>
            <a:r>
              <a:rPr lang="en-US" sz="3199">
                <a:solidFill>
                  <a:srgbClr val="1D0D0E"/>
                </a:solidFill>
                <a:latin typeface="Arial"/>
              </a:rPr>
              <a:t>Editorial Officers</a:t>
            </a:r>
          </a:p>
          <a:p>
            <a:pPr marL="690879" lvl="1" indent="-345439" algn="just">
              <a:lnSpc>
                <a:spcPts val="4799"/>
              </a:lnSpc>
              <a:buFont typeface="Arial"/>
              <a:buChar char="•"/>
            </a:pPr>
            <a:r>
              <a:rPr lang="en-US" sz="3199">
                <a:solidFill>
                  <a:srgbClr val="1D0D0E"/>
                </a:solidFill>
                <a:latin typeface="Arial"/>
              </a:rPr>
              <a:t>Sports Officer</a:t>
            </a:r>
          </a:p>
          <a:p>
            <a:pPr marL="690879" lvl="1" indent="-345439" algn="just">
              <a:lnSpc>
                <a:spcPts val="4799"/>
              </a:lnSpc>
              <a:buFont typeface="Arial"/>
              <a:buChar char="•"/>
            </a:pPr>
            <a:r>
              <a:rPr lang="en-US" sz="3199">
                <a:solidFill>
                  <a:srgbClr val="1D0D0E"/>
                </a:solidFill>
                <a:latin typeface="Arial"/>
              </a:rPr>
              <a:t>Sponsorships/Partnerships Officer</a:t>
            </a:r>
          </a:p>
        </p:txBody>
      </p:sp>
      <p:sp>
        <p:nvSpPr>
          <p:cNvPr id="17" name="TextBox 17"/>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OTHER</a:t>
            </a:r>
          </a:p>
        </p:txBody>
      </p:sp>
      <p:sp>
        <p:nvSpPr>
          <p:cNvPr id="18" name="TextBox 18"/>
          <p:cNvSpPr txBox="1"/>
          <p:nvPr/>
        </p:nvSpPr>
        <p:spPr>
          <a:xfrm>
            <a:off x="3010445" y="1605756"/>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Other Roles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15</a:t>
              </a:r>
            </a:p>
          </p:txBody>
        </p:sp>
      </p:grpSp>
      <p:sp>
        <p:nvSpPr>
          <p:cNvPr id="16" name="TextBox 16"/>
          <p:cNvSpPr txBox="1"/>
          <p:nvPr/>
        </p:nvSpPr>
        <p:spPr>
          <a:xfrm>
            <a:off x="2743138" y="2488550"/>
            <a:ext cx="14516162" cy="5431155"/>
          </a:xfrm>
          <a:prstGeom prst="rect">
            <a:avLst/>
          </a:prstGeom>
        </p:spPr>
        <p:txBody>
          <a:bodyPr lIns="0" tIns="0" rIns="0" bIns="0" rtlCol="0" anchor="t">
            <a:spAutoFit/>
          </a:bodyPr>
          <a:lstStyle/>
          <a:p>
            <a:pPr algn="just">
              <a:lnSpc>
                <a:spcPts val="4799"/>
              </a:lnSpc>
            </a:pPr>
            <a:r>
              <a:rPr lang="en-US" sz="3199">
                <a:solidFill>
                  <a:srgbClr val="1D0D0E"/>
                </a:solidFill>
                <a:latin typeface="Arial"/>
              </a:rPr>
              <a:t>Some roles can be shared by all committee members, such as:</a:t>
            </a:r>
          </a:p>
          <a:p>
            <a:pPr marL="690879" lvl="1" indent="-345439" algn="just">
              <a:lnSpc>
                <a:spcPts val="4799"/>
              </a:lnSpc>
              <a:buFont typeface="Arial"/>
              <a:buChar char="•"/>
            </a:pPr>
            <a:r>
              <a:rPr lang="en-US" sz="3199">
                <a:solidFill>
                  <a:srgbClr val="1D0D0E"/>
                </a:solidFill>
                <a:latin typeface="Arial"/>
              </a:rPr>
              <a:t>Planning events</a:t>
            </a:r>
          </a:p>
          <a:p>
            <a:pPr marL="690879" lvl="1" indent="-345439" algn="just">
              <a:lnSpc>
                <a:spcPts val="4799"/>
              </a:lnSpc>
              <a:buFont typeface="Arial"/>
              <a:buChar char="•"/>
            </a:pPr>
            <a:r>
              <a:rPr lang="en-US" sz="3199">
                <a:solidFill>
                  <a:srgbClr val="1D0D0E"/>
                </a:solidFill>
                <a:latin typeface="Arial"/>
              </a:rPr>
              <a:t>Contacting members, the Students’ Union or external stakeholders</a:t>
            </a:r>
          </a:p>
          <a:p>
            <a:pPr marL="690879" lvl="1" indent="-345439" algn="just">
              <a:lnSpc>
                <a:spcPts val="4799"/>
              </a:lnSpc>
              <a:buFont typeface="Arial"/>
              <a:buChar char="•"/>
            </a:pPr>
            <a:r>
              <a:rPr lang="en-US" sz="3199">
                <a:solidFill>
                  <a:srgbClr val="1D0D0E"/>
                </a:solidFill>
                <a:latin typeface="Arial"/>
              </a:rPr>
              <a:t>Monitoring the student groups social media pages and email account, including group chats</a:t>
            </a:r>
          </a:p>
          <a:p>
            <a:pPr marL="690879" lvl="1" indent="-345439" algn="just">
              <a:lnSpc>
                <a:spcPts val="4799"/>
              </a:lnSpc>
              <a:buFont typeface="Arial"/>
              <a:buChar char="•"/>
            </a:pPr>
            <a:r>
              <a:rPr lang="en-US" sz="3199">
                <a:solidFill>
                  <a:srgbClr val="1D0D0E"/>
                </a:solidFill>
                <a:latin typeface="Arial"/>
              </a:rPr>
              <a:t>Submitting expense claim forms</a:t>
            </a:r>
          </a:p>
          <a:p>
            <a:pPr marL="690879" lvl="1" indent="-345439" algn="just">
              <a:lnSpc>
                <a:spcPts val="4799"/>
              </a:lnSpc>
              <a:buFont typeface="Arial"/>
              <a:buChar char="•"/>
            </a:pPr>
            <a:r>
              <a:rPr lang="en-US" sz="3199">
                <a:solidFill>
                  <a:srgbClr val="1D0D0E"/>
                </a:solidFill>
                <a:latin typeface="Arial"/>
              </a:rPr>
              <a:t>Organising committee elections for following year</a:t>
            </a:r>
          </a:p>
          <a:p>
            <a:pPr marL="690879" lvl="1" indent="-345439" algn="just">
              <a:lnSpc>
                <a:spcPts val="4799"/>
              </a:lnSpc>
              <a:buFont typeface="Arial"/>
              <a:buChar char="•"/>
            </a:pPr>
            <a:r>
              <a:rPr lang="en-US" sz="3199">
                <a:solidFill>
                  <a:srgbClr val="1D0D0E"/>
                </a:solidFill>
                <a:latin typeface="Arial"/>
              </a:rPr>
              <a:t>Calling out inappropriate behaviour in group chats, at events and on social media pages</a:t>
            </a:r>
          </a:p>
        </p:txBody>
      </p:sp>
      <p:sp>
        <p:nvSpPr>
          <p:cNvPr id="17" name="TextBox 17"/>
          <p:cNvSpPr txBox="1"/>
          <p:nvPr/>
        </p:nvSpPr>
        <p:spPr>
          <a:xfrm>
            <a:off x="3010445" y="1605756"/>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All Committee Members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16</a:t>
              </a:r>
            </a:p>
          </p:txBody>
        </p:sp>
      </p:grpSp>
      <p:sp>
        <p:nvSpPr>
          <p:cNvPr id="16" name="TextBox 16"/>
          <p:cNvSpPr txBox="1"/>
          <p:nvPr/>
        </p:nvSpPr>
        <p:spPr>
          <a:xfrm>
            <a:off x="3092092" y="2974086"/>
            <a:ext cx="13869767" cy="483108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All roles should have a clear description in your handover document </a:t>
            </a:r>
          </a:p>
          <a:p>
            <a:pPr marL="690879" lvl="1" indent="-345439" algn="l">
              <a:lnSpc>
                <a:spcPts val="4799"/>
              </a:lnSpc>
              <a:buFont typeface="Arial"/>
              <a:buChar char="•"/>
            </a:pPr>
            <a:r>
              <a:rPr lang="en-US" sz="3199">
                <a:solidFill>
                  <a:srgbClr val="1D0D0E"/>
                </a:solidFill>
                <a:latin typeface="Arial"/>
              </a:rPr>
              <a:t>There are expectations for core committee members (president and finance officer, this can be found on the committee’s hub)</a:t>
            </a:r>
          </a:p>
          <a:p>
            <a:pPr marL="690879" lvl="1" indent="-345439" algn="l">
              <a:lnSpc>
                <a:spcPts val="4799"/>
              </a:lnSpc>
              <a:buFont typeface="Arial"/>
              <a:buChar char="•"/>
            </a:pPr>
            <a:r>
              <a:rPr lang="en-US" sz="3199">
                <a:solidFill>
                  <a:srgbClr val="1D0D0E"/>
                </a:solidFill>
                <a:latin typeface="Arial"/>
              </a:rPr>
              <a:t>Understand the limitations of your role. For example, as a welfare rep you are not responsible for the welfare of students, you are there to signpost</a:t>
            </a:r>
          </a:p>
          <a:p>
            <a:pPr marL="690879" lvl="1" indent="-345439" algn="l">
              <a:lnSpc>
                <a:spcPts val="4799"/>
              </a:lnSpc>
              <a:buFont typeface="Arial"/>
              <a:buChar char="•"/>
            </a:pPr>
            <a:r>
              <a:rPr lang="en-US" sz="3199">
                <a:solidFill>
                  <a:srgbClr val="1D0D0E"/>
                </a:solidFill>
                <a:latin typeface="Arial"/>
              </a:rPr>
              <a:t>If you wish to leave (this is completely fine!) please contact sucommunities@city.ac.uk</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Understanding your role</a:t>
            </a:r>
          </a:p>
        </p:txBody>
      </p:sp>
      <p:sp>
        <p:nvSpPr>
          <p:cNvPr id="18" name="TextBox 18"/>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 ROLE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17</a:t>
              </a:r>
            </a:p>
          </p:txBody>
        </p:sp>
      </p:grpSp>
      <p:sp>
        <p:nvSpPr>
          <p:cNvPr id="16" name="TextBox 16"/>
          <p:cNvSpPr txBox="1"/>
          <p:nvPr/>
        </p:nvSpPr>
        <p:spPr>
          <a:xfrm>
            <a:off x="3092092" y="2974086"/>
            <a:ext cx="13869767" cy="483108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Agree on how frequently you want to meet</a:t>
            </a:r>
          </a:p>
          <a:p>
            <a:pPr marL="690879" lvl="1" indent="-345439" algn="l">
              <a:lnSpc>
                <a:spcPts val="4799"/>
              </a:lnSpc>
              <a:buFont typeface="Arial"/>
              <a:buChar char="•"/>
            </a:pPr>
            <a:r>
              <a:rPr lang="en-US" sz="3199">
                <a:solidFill>
                  <a:srgbClr val="1D0D0E"/>
                </a:solidFill>
                <a:latin typeface="Arial"/>
              </a:rPr>
              <a:t>Check-in on how everyone is finding their roles</a:t>
            </a:r>
          </a:p>
          <a:p>
            <a:pPr marL="690879" lvl="1" indent="-345439" algn="l">
              <a:lnSpc>
                <a:spcPts val="4799"/>
              </a:lnSpc>
              <a:buFont typeface="Arial"/>
              <a:buChar char="•"/>
            </a:pPr>
            <a:r>
              <a:rPr lang="en-US" sz="3199">
                <a:solidFill>
                  <a:srgbClr val="1D0D0E"/>
                </a:solidFill>
                <a:latin typeface="Arial"/>
              </a:rPr>
              <a:t>Discuss upcoming events &amp; delegate tasks</a:t>
            </a:r>
          </a:p>
          <a:p>
            <a:pPr marL="690879" lvl="1" indent="-345439" algn="l">
              <a:lnSpc>
                <a:spcPts val="4799"/>
              </a:lnSpc>
              <a:buFont typeface="Arial"/>
              <a:buChar char="•"/>
            </a:pPr>
            <a:r>
              <a:rPr lang="en-US" sz="3199">
                <a:solidFill>
                  <a:srgbClr val="1D0D0E"/>
                </a:solidFill>
                <a:latin typeface="Arial"/>
              </a:rPr>
              <a:t>Discuss previous events and how they went</a:t>
            </a:r>
          </a:p>
          <a:p>
            <a:pPr marL="690879" lvl="1" indent="-345439" algn="l">
              <a:lnSpc>
                <a:spcPts val="4799"/>
              </a:lnSpc>
              <a:buFont typeface="Arial"/>
              <a:buChar char="•"/>
            </a:pPr>
            <a:r>
              <a:rPr lang="en-US" sz="3199">
                <a:solidFill>
                  <a:srgbClr val="1D0D0E"/>
                </a:solidFill>
                <a:latin typeface="Arial"/>
              </a:rPr>
              <a:t>Raise any issues &amp; discuss them</a:t>
            </a:r>
          </a:p>
          <a:p>
            <a:pPr marL="690879" lvl="1" indent="-345439" algn="l">
              <a:lnSpc>
                <a:spcPts val="4799"/>
              </a:lnSpc>
              <a:buFont typeface="Arial"/>
              <a:buChar char="•"/>
            </a:pPr>
            <a:r>
              <a:rPr lang="en-US" sz="3199">
                <a:solidFill>
                  <a:srgbClr val="1D0D0E"/>
                </a:solidFill>
                <a:latin typeface="Arial"/>
              </a:rPr>
              <a:t>Encourage any suggestions or ideas </a:t>
            </a:r>
          </a:p>
          <a:p>
            <a:pPr marL="690879" lvl="1" indent="-345439" algn="l">
              <a:lnSpc>
                <a:spcPts val="4799"/>
              </a:lnSpc>
              <a:buFont typeface="Arial"/>
              <a:buChar char="•"/>
            </a:pPr>
            <a:r>
              <a:rPr lang="en-US" sz="3199">
                <a:solidFill>
                  <a:srgbClr val="1D0D0E"/>
                </a:solidFill>
                <a:latin typeface="Arial"/>
              </a:rPr>
              <a:t>Discuss member suggestions or ideas</a:t>
            </a:r>
          </a:p>
          <a:p>
            <a:pPr marL="690879" lvl="1" indent="-345439" algn="l">
              <a:lnSpc>
                <a:spcPts val="4799"/>
              </a:lnSpc>
              <a:buFont typeface="Arial"/>
              <a:buChar char="•"/>
            </a:pPr>
            <a:r>
              <a:rPr lang="en-US" sz="3199">
                <a:solidFill>
                  <a:srgbClr val="1D0D0E"/>
                </a:solidFill>
                <a:latin typeface="Arial"/>
              </a:rPr>
              <a:t>Make sure things are recorded where all committee can access them</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Commitee Meetings</a:t>
            </a:r>
          </a:p>
        </p:txBody>
      </p:sp>
      <p:sp>
        <p:nvSpPr>
          <p:cNvPr id="18" name="TextBox 18"/>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MEETINGS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18</a:t>
              </a:r>
            </a:p>
          </p:txBody>
        </p:sp>
      </p:grpSp>
      <p:sp>
        <p:nvSpPr>
          <p:cNvPr id="16" name="TextBox 16"/>
          <p:cNvSpPr txBox="1"/>
          <p:nvPr/>
        </p:nvSpPr>
        <p:spPr>
          <a:xfrm>
            <a:off x="3092092" y="2974086"/>
            <a:ext cx="13869767" cy="5431155"/>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Get feedback after each event</a:t>
            </a:r>
          </a:p>
          <a:p>
            <a:pPr algn="l">
              <a:lnSpc>
                <a:spcPts val="4799"/>
              </a:lnSpc>
            </a:pPr>
            <a:r>
              <a:rPr lang="en-US" sz="3199">
                <a:solidFill>
                  <a:srgbClr val="1D0D0E"/>
                </a:solidFill>
                <a:latin typeface="Arial Bold"/>
              </a:rPr>
              <a:t>Ask students what they want from your group</a:t>
            </a:r>
          </a:p>
          <a:p>
            <a:pPr algn="l">
              <a:lnSpc>
                <a:spcPts val="4799"/>
              </a:lnSpc>
            </a:pPr>
            <a:r>
              <a:rPr lang="en-US" sz="3199">
                <a:solidFill>
                  <a:srgbClr val="1D0D0E"/>
                </a:solidFill>
                <a:latin typeface="Arial Bold"/>
              </a:rPr>
              <a:t>Evaluate your events as a committee in your meetings</a:t>
            </a:r>
          </a:p>
          <a:p>
            <a:pPr algn="l">
              <a:lnSpc>
                <a:spcPts val="4799"/>
              </a:lnSpc>
            </a:pPr>
            <a:r>
              <a:rPr lang="en-US" sz="3199">
                <a:solidFill>
                  <a:srgbClr val="1D0D0E"/>
                </a:solidFill>
                <a:latin typeface="Arial Bold"/>
              </a:rPr>
              <a:t>What can you do to make your Student Group bigger and better?</a:t>
            </a:r>
          </a:p>
          <a:p>
            <a:pPr marL="690879" lvl="1" indent="-345439" algn="l">
              <a:lnSpc>
                <a:spcPts val="4799"/>
              </a:lnSpc>
              <a:buFont typeface="Arial"/>
              <a:buChar char="•"/>
            </a:pPr>
            <a:r>
              <a:rPr lang="en-US" sz="3199">
                <a:solidFill>
                  <a:srgbClr val="1D0D0E"/>
                </a:solidFill>
                <a:latin typeface="Arial"/>
              </a:rPr>
              <a:t>What will be your legacy?</a:t>
            </a:r>
          </a:p>
          <a:p>
            <a:pPr marL="690879" lvl="1" indent="-345439" algn="l">
              <a:lnSpc>
                <a:spcPts val="4799"/>
              </a:lnSpc>
              <a:buFont typeface="Arial"/>
              <a:buChar char="•"/>
            </a:pPr>
            <a:r>
              <a:rPr lang="en-US" sz="3199">
                <a:solidFill>
                  <a:srgbClr val="1D0D0E"/>
                </a:solidFill>
                <a:latin typeface="Arial"/>
              </a:rPr>
              <a:t>Key events: Conference, Film Festival, Exhibition</a:t>
            </a:r>
          </a:p>
          <a:p>
            <a:pPr marL="690879" lvl="1" indent="-345439" algn="l">
              <a:lnSpc>
                <a:spcPts val="4799"/>
              </a:lnSpc>
              <a:buFont typeface="Arial"/>
              <a:buChar char="•"/>
            </a:pPr>
            <a:r>
              <a:rPr lang="en-US" sz="3199">
                <a:solidFill>
                  <a:srgbClr val="1D0D0E"/>
                </a:solidFill>
                <a:latin typeface="Arial"/>
              </a:rPr>
              <a:t>Celebrating your members: Dinners, Annual Ball, Social Media</a:t>
            </a:r>
          </a:p>
          <a:p>
            <a:pPr marL="690879" lvl="1" indent="-345439" algn="l">
              <a:lnSpc>
                <a:spcPts val="4799"/>
              </a:lnSpc>
              <a:buFont typeface="Arial"/>
              <a:buChar char="•"/>
            </a:pPr>
            <a:r>
              <a:rPr lang="en-US" sz="3199">
                <a:solidFill>
                  <a:srgbClr val="1D0D0E"/>
                </a:solidFill>
                <a:latin typeface="Arial"/>
              </a:rPr>
              <a:t>Collaborating </a:t>
            </a:r>
          </a:p>
          <a:p>
            <a:pPr marL="690879" lvl="1" indent="-345439" algn="l">
              <a:lnSpc>
                <a:spcPts val="4799"/>
              </a:lnSpc>
              <a:buFont typeface="Arial"/>
              <a:buChar char="•"/>
            </a:pPr>
            <a:r>
              <a:rPr lang="en-US" sz="3199">
                <a:solidFill>
                  <a:srgbClr val="1D0D0E"/>
                </a:solidFill>
                <a:latin typeface="Arial"/>
              </a:rPr>
              <a:t>Sustainability</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Improving your events</a:t>
            </a:r>
          </a:p>
        </p:txBody>
      </p:sp>
      <p:sp>
        <p:nvSpPr>
          <p:cNvPr id="18" name="TextBox 18"/>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EVENTS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24963"/>
            <a:chOff x="0" y="0"/>
            <a:chExt cx="4188067" cy="2139908"/>
          </a:xfrm>
        </p:grpSpPr>
        <p:sp>
          <p:nvSpPr>
            <p:cNvPr id="9" name="Freeform 9"/>
            <p:cNvSpPr/>
            <p:nvPr/>
          </p:nvSpPr>
          <p:spPr>
            <a:xfrm>
              <a:off x="0" y="0"/>
              <a:ext cx="4188066" cy="2139908"/>
            </a:xfrm>
            <a:custGeom>
              <a:avLst/>
              <a:gdLst/>
              <a:ahLst/>
              <a:cxnLst/>
              <a:rect l="l" t="t" r="r" b="b"/>
              <a:pathLst>
                <a:path w="4188066" h="2139908">
                  <a:moveTo>
                    <a:pt x="14606" y="0"/>
                  </a:moveTo>
                  <a:lnTo>
                    <a:pt x="4173460" y="0"/>
                  </a:lnTo>
                  <a:cubicBezTo>
                    <a:pt x="4181527" y="0"/>
                    <a:pt x="4188066" y="6539"/>
                    <a:pt x="4188066" y="14606"/>
                  </a:cubicBezTo>
                  <a:lnTo>
                    <a:pt x="4188066" y="2125302"/>
                  </a:lnTo>
                  <a:cubicBezTo>
                    <a:pt x="4188066" y="2133369"/>
                    <a:pt x="4181527" y="2139908"/>
                    <a:pt x="4173460" y="2139908"/>
                  </a:cubicBezTo>
                  <a:lnTo>
                    <a:pt x="14606" y="2139908"/>
                  </a:lnTo>
                  <a:cubicBezTo>
                    <a:pt x="10732" y="2139908"/>
                    <a:pt x="7017" y="2138369"/>
                    <a:pt x="4278" y="2135630"/>
                  </a:cubicBezTo>
                  <a:cubicBezTo>
                    <a:pt x="1539" y="2132891"/>
                    <a:pt x="0" y="2129176"/>
                    <a:pt x="0" y="212530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78008"/>
            </a:xfrm>
            <a:prstGeom prst="rect">
              <a:avLst/>
            </a:prstGeom>
          </p:spPr>
          <p:txBody>
            <a:bodyPr lIns="50800" tIns="50800" rIns="50800" bIns="50800" rtlCol="0" anchor="ctr"/>
            <a:lstStyle/>
            <a:p>
              <a:pPr algn="ctr">
                <a:lnSpc>
                  <a:spcPts val="2659"/>
                </a:lnSpc>
                <a:spcBef>
                  <a:spcPct val="0"/>
                </a:spcBef>
              </a:pPr>
              <a:endParaRPr/>
            </a:p>
          </p:txBody>
        </p:sp>
      </p:grpSp>
      <p:sp>
        <p:nvSpPr>
          <p:cNvPr id="11" name="TextBox 11"/>
          <p:cNvSpPr txBox="1"/>
          <p:nvPr/>
        </p:nvSpPr>
        <p:spPr>
          <a:xfrm rot="-5400000">
            <a:off x="-2001984" y="4685114"/>
            <a:ext cx="6337592"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HOUSEKEEPING</a:t>
            </a:r>
          </a:p>
        </p:txBody>
      </p:sp>
      <p:grpSp>
        <p:nvGrpSpPr>
          <p:cNvPr id="12" name="Group 12"/>
          <p:cNvGrpSpPr/>
          <p:nvPr/>
        </p:nvGrpSpPr>
        <p:grpSpPr>
          <a:xfrm>
            <a:off x="16961859" y="9205580"/>
            <a:ext cx="1070506" cy="914400"/>
            <a:chOff x="0" y="0"/>
            <a:chExt cx="1427341" cy="1219200"/>
          </a:xfrm>
        </p:grpSpPr>
        <p:grpSp>
          <p:nvGrpSpPr>
            <p:cNvPr id="13" name="Group 13"/>
            <p:cNvGrpSpPr/>
            <p:nvPr/>
          </p:nvGrpSpPr>
          <p:grpSpPr>
            <a:xfrm>
              <a:off x="116411" y="0"/>
              <a:ext cx="1194519" cy="1219200"/>
              <a:chOff x="0" y="0"/>
              <a:chExt cx="397701" cy="405919"/>
            </a:xfrm>
          </p:grpSpPr>
          <p:sp>
            <p:nvSpPr>
              <p:cNvPr id="14" name="Freeform 14"/>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5" name="TextBox 15"/>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6" name="TextBox 16"/>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01</a:t>
              </a:r>
            </a:p>
          </p:txBody>
        </p:sp>
      </p:grpSp>
      <p:sp>
        <p:nvSpPr>
          <p:cNvPr id="17" name="TextBox 17"/>
          <p:cNvSpPr txBox="1"/>
          <p:nvPr/>
        </p:nvSpPr>
        <p:spPr>
          <a:xfrm>
            <a:off x="3105875" y="3120961"/>
            <a:ext cx="13951413" cy="363093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45 minutes plus Q&amp;A</a:t>
            </a:r>
          </a:p>
          <a:p>
            <a:pPr marL="690879" lvl="1" indent="-345439" algn="l">
              <a:lnSpc>
                <a:spcPts val="4799"/>
              </a:lnSpc>
              <a:buFont typeface="Arial"/>
              <a:buChar char="•"/>
            </a:pPr>
            <a:r>
              <a:rPr lang="en-US" sz="3199">
                <a:solidFill>
                  <a:srgbClr val="1D0D0E"/>
                </a:solidFill>
                <a:latin typeface="Arial"/>
              </a:rPr>
              <a:t>This session is being recorded</a:t>
            </a:r>
          </a:p>
          <a:p>
            <a:pPr marL="690879" lvl="1" indent="-345439" algn="l">
              <a:lnSpc>
                <a:spcPts val="4799"/>
              </a:lnSpc>
              <a:buFont typeface="Arial"/>
              <a:buChar char="•"/>
            </a:pPr>
            <a:r>
              <a:rPr lang="en-US" sz="3199">
                <a:solidFill>
                  <a:srgbClr val="1D0D0E"/>
                </a:solidFill>
                <a:latin typeface="Arial"/>
              </a:rPr>
              <a:t>Put yourself on mute</a:t>
            </a:r>
          </a:p>
          <a:p>
            <a:pPr marL="690879" lvl="1" indent="-345439" algn="l">
              <a:lnSpc>
                <a:spcPts val="4799"/>
              </a:lnSpc>
              <a:buFont typeface="Arial"/>
              <a:buChar char="•"/>
            </a:pPr>
            <a:r>
              <a:rPr lang="en-US" sz="3199">
                <a:solidFill>
                  <a:srgbClr val="1D0D0E"/>
                </a:solidFill>
                <a:latin typeface="Arial"/>
              </a:rPr>
              <a:t>Cameras are optional</a:t>
            </a:r>
          </a:p>
          <a:p>
            <a:pPr marL="690879" lvl="1" indent="-345439" algn="l">
              <a:lnSpc>
                <a:spcPts val="4799"/>
              </a:lnSpc>
              <a:buFont typeface="Arial"/>
              <a:buChar char="•"/>
            </a:pPr>
            <a:r>
              <a:rPr lang="en-US" sz="3199">
                <a:solidFill>
                  <a:srgbClr val="1D0D0E"/>
                </a:solidFill>
                <a:latin typeface="Arial"/>
              </a:rPr>
              <a:t>Use the chat function to ask questions or you can raise your hand</a:t>
            </a:r>
          </a:p>
          <a:p>
            <a:pPr marL="690879" lvl="1" indent="-345439" algn="l">
              <a:lnSpc>
                <a:spcPts val="4799"/>
              </a:lnSpc>
              <a:buFont typeface="Arial"/>
              <a:buChar char="•"/>
            </a:pPr>
            <a:r>
              <a:rPr lang="en-US" sz="3199">
                <a:solidFill>
                  <a:srgbClr val="1D0D0E"/>
                </a:solidFill>
                <a:latin typeface="Arial"/>
              </a:rPr>
              <a:t>Please complete feedback survey when it’s sent out</a:t>
            </a:r>
          </a:p>
        </p:txBody>
      </p:sp>
      <p:sp>
        <p:nvSpPr>
          <p:cNvPr id="18" name="TextBox 18"/>
          <p:cNvSpPr txBox="1"/>
          <p:nvPr/>
        </p:nvSpPr>
        <p:spPr>
          <a:xfrm>
            <a:off x="3105875" y="1610328"/>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Session Format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19</a:t>
              </a:r>
            </a:p>
          </p:txBody>
        </p:sp>
      </p:grpSp>
      <p:sp>
        <p:nvSpPr>
          <p:cNvPr id="16" name="TextBox 16"/>
          <p:cNvSpPr txBox="1"/>
          <p:nvPr/>
        </p:nvSpPr>
        <p:spPr>
          <a:xfrm>
            <a:off x="3010445" y="2709140"/>
            <a:ext cx="14405020" cy="6031230"/>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Things to consider</a:t>
            </a:r>
          </a:p>
          <a:p>
            <a:pPr marL="690879" lvl="1" indent="-345439" algn="l">
              <a:lnSpc>
                <a:spcPts val="4799"/>
              </a:lnSpc>
              <a:buFont typeface="Arial"/>
              <a:buChar char="•"/>
            </a:pPr>
            <a:r>
              <a:rPr lang="en-US" sz="3199">
                <a:solidFill>
                  <a:srgbClr val="1D0D0E"/>
                </a:solidFill>
                <a:latin typeface="Arial"/>
              </a:rPr>
              <a:t>Is your webpage and social media up-to-date?</a:t>
            </a:r>
          </a:p>
          <a:p>
            <a:pPr marL="690879" lvl="1" indent="-345439" algn="l">
              <a:lnSpc>
                <a:spcPts val="4799"/>
              </a:lnSpc>
              <a:buFont typeface="Arial"/>
              <a:buChar char="•"/>
            </a:pPr>
            <a:r>
              <a:rPr lang="en-US" sz="3199">
                <a:solidFill>
                  <a:srgbClr val="1D0D0E"/>
                </a:solidFill>
                <a:latin typeface="Arial"/>
              </a:rPr>
              <a:t>What is your Student Group’s unique selling point?</a:t>
            </a:r>
          </a:p>
          <a:p>
            <a:pPr marL="690879" lvl="1" indent="-345439" algn="l">
              <a:lnSpc>
                <a:spcPts val="4799"/>
              </a:lnSpc>
              <a:buFont typeface="Arial"/>
              <a:buChar char="•"/>
            </a:pPr>
            <a:r>
              <a:rPr lang="en-US" sz="3199">
                <a:solidFill>
                  <a:srgbClr val="1D0D0E"/>
                </a:solidFill>
                <a:latin typeface="Arial"/>
              </a:rPr>
              <a:t>Do you have an event or activity to promote at the fair?</a:t>
            </a:r>
          </a:p>
          <a:p>
            <a:pPr marL="690879" lvl="1" indent="-345439" algn="l">
              <a:lnSpc>
                <a:spcPts val="4799"/>
              </a:lnSpc>
              <a:buFont typeface="Arial"/>
              <a:buChar char="•"/>
            </a:pPr>
            <a:r>
              <a:rPr lang="en-US" sz="3199">
                <a:solidFill>
                  <a:srgbClr val="1D0D0E"/>
                </a:solidFill>
                <a:latin typeface="Arial"/>
              </a:rPr>
              <a:t>Have you organised a welcome event?</a:t>
            </a:r>
          </a:p>
          <a:p>
            <a:pPr algn="l">
              <a:lnSpc>
                <a:spcPts val="4799"/>
              </a:lnSpc>
            </a:pPr>
            <a:r>
              <a:rPr lang="en-US" sz="3199">
                <a:solidFill>
                  <a:srgbClr val="1D0D0E"/>
                </a:solidFill>
                <a:latin typeface="Arial Bold"/>
              </a:rPr>
              <a:t>Getting members:</a:t>
            </a:r>
          </a:p>
          <a:p>
            <a:pPr marL="690879" lvl="1" indent="-345439" algn="l">
              <a:lnSpc>
                <a:spcPts val="4799"/>
              </a:lnSpc>
              <a:buFont typeface="Arial"/>
              <a:buChar char="•"/>
            </a:pPr>
            <a:r>
              <a:rPr lang="en-US" sz="3199">
                <a:solidFill>
                  <a:srgbClr val="1D0D0E"/>
                </a:solidFill>
                <a:latin typeface="Arial"/>
              </a:rPr>
              <a:t>Are your events inclusive - students facing mental health difficulties, commuting students, international students, mature students</a:t>
            </a:r>
          </a:p>
          <a:p>
            <a:pPr marL="690879" lvl="1" indent="-345439" algn="l">
              <a:lnSpc>
                <a:spcPts val="4799"/>
              </a:lnSpc>
              <a:buFont typeface="Arial"/>
              <a:buChar char="•"/>
            </a:pPr>
            <a:r>
              <a:rPr lang="en-US" sz="3199">
                <a:solidFill>
                  <a:srgbClr val="1D0D0E"/>
                </a:solidFill>
                <a:latin typeface="Arial"/>
              </a:rPr>
              <a:t>How are you going to make potential members feel welcome at your events?</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Preparing for September</a:t>
            </a:r>
          </a:p>
        </p:txBody>
      </p:sp>
      <p:sp>
        <p:nvSpPr>
          <p:cNvPr id="18" name="TextBox 18"/>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SEPTEMBER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20</a:t>
              </a:r>
            </a:p>
          </p:txBody>
        </p:sp>
      </p:grpSp>
      <p:sp>
        <p:nvSpPr>
          <p:cNvPr id="16" name="TextBox 16"/>
          <p:cNvSpPr txBox="1"/>
          <p:nvPr/>
        </p:nvSpPr>
        <p:spPr>
          <a:xfrm>
            <a:off x="3010445" y="2709140"/>
            <a:ext cx="14405020" cy="6031230"/>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September to December - Welcome Fairs</a:t>
            </a:r>
          </a:p>
          <a:p>
            <a:pPr algn="l">
              <a:lnSpc>
                <a:spcPts val="4799"/>
              </a:lnSpc>
            </a:pPr>
            <a:r>
              <a:rPr lang="en-US" sz="3199">
                <a:solidFill>
                  <a:srgbClr val="1D0D0E"/>
                </a:solidFill>
                <a:latin typeface="Arial Bold"/>
              </a:rPr>
              <a:t>March to May - Committee Elections</a:t>
            </a:r>
          </a:p>
          <a:p>
            <a:pPr algn="l">
              <a:lnSpc>
                <a:spcPts val="4799"/>
              </a:lnSpc>
            </a:pPr>
            <a:endParaRPr lang="en-US" sz="3199">
              <a:solidFill>
                <a:srgbClr val="1D0D0E"/>
              </a:solidFill>
              <a:latin typeface="Arial Bold"/>
            </a:endParaRPr>
          </a:p>
          <a:p>
            <a:pPr algn="l">
              <a:lnSpc>
                <a:spcPts val="4799"/>
              </a:lnSpc>
            </a:pPr>
            <a:r>
              <a:rPr lang="en-US" sz="3199">
                <a:solidFill>
                  <a:srgbClr val="1D0D0E"/>
                </a:solidFill>
                <a:latin typeface="Arial Bold"/>
              </a:rPr>
              <a:t>From October to March, the Students’ Union runs different liberation months:</a:t>
            </a:r>
          </a:p>
          <a:p>
            <a:pPr marL="690879" lvl="1" indent="-345439" algn="l">
              <a:lnSpc>
                <a:spcPts val="4799"/>
              </a:lnSpc>
              <a:buFont typeface="Arial"/>
              <a:buChar char="•"/>
            </a:pPr>
            <a:r>
              <a:rPr lang="en-US" sz="3199">
                <a:solidFill>
                  <a:srgbClr val="1D0D0E"/>
                </a:solidFill>
                <a:latin typeface="Arial"/>
              </a:rPr>
              <a:t>October - Black History Month</a:t>
            </a:r>
          </a:p>
          <a:p>
            <a:pPr marL="690879" lvl="1" indent="-345439" algn="l">
              <a:lnSpc>
                <a:spcPts val="4799"/>
              </a:lnSpc>
              <a:buFont typeface="Arial"/>
              <a:buChar char="•"/>
            </a:pPr>
            <a:r>
              <a:rPr lang="en-US" sz="3199">
                <a:solidFill>
                  <a:srgbClr val="1D0D0E"/>
                </a:solidFill>
                <a:latin typeface="Arial"/>
              </a:rPr>
              <a:t>November - Islamophobia Awareness Month</a:t>
            </a:r>
          </a:p>
          <a:p>
            <a:pPr marL="690879" lvl="1" indent="-345439" algn="l">
              <a:lnSpc>
                <a:spcPts val="4799"/>
              </a:lnSpc>
              <a:buFont typeface="Arial"/>
              <a:buChar char="•"/>
            </a:pPr>
            <a:r>
              <a:rPr lang="en-US" sz="3199">
                <a:solidFill>
                  <a:srgbClr val="1D0D0E"/>
                </a:solidFill>
                <a:latin typeface="Arial"/>
              </a:rPr>
              <a:t>December - Disability Awareness</a:t>
            </a:r>
          </a:p>
          <a:p>
            <a:pPr marL="690879" lvl="1" indent="-345439" algn="l">
              <a:lnSpc>
                <a:spcPts val="4799"/>
              </a:lnSpc>
              <a:buFont typeface="Arial"/>
              <a:buChar char="•"/>
            </a:pPr>
            <a:r>
              <a:rPr lang="en-US" sz="3199">
                <a:solidFill>
                  <a:srgbClr val="1D0D0E"/>
                </a:solidFill>
                <a:latin typeface="Arial"/>
              </a:rPr>
              <a:t>February - LGBTQI+ History Month</a:t>
            </a:r>
          </a:p>
          <a:p>
            <a:pPr marL="690879" lvl="1" indent="-345439" algn="l">
              <a:lnSpc>
                <a:spcPts val="4799"/>
              </a:lnSpc>
              <a:buFont typeface="Arial"/>
              <a:buChar char="•"/>
            </a:pPr>
            <a:r>
              <a:rPr lang="en-US" sz="3199">
                <a:solidFill>
                  <a:srgbClr val="1D0D0E"/>
                </a:solidFill>
                <a:latin typeface="Arial"/>
              </a:rPr>
              <a:t>March - Asian Heritage Month</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Brief timeline of events</a:t>
            </a:r>
          </a:p>
        </p:txBody>
      </p:sp>
      <p:sp>
        <p:nvSpPr>
          <p:cNvPr id="18" name="TextBox 18"/>
          <p:cNvSpPr txBox="1"/>
          <p:nvPr/>
        </p:nvSpPr>
        <p:spPr>
          <a:xfrm rot="-5400000">
            <a:off x="-2613778" y="4612674"/>
            <a:ext cx="733217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EVENTS  TIMELINE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76200"/>
              <a:ext cx="4468901" cy="27855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21</a:t>
              </a:r>
            </a:p>
          </p:txBody>
        </p:sp>
      </p:grpSp>
      <p:sp>
        <p:nvSpPr>
          <p:cNvPr id="16" name="TextBox 16"/>
          <p:cNvSpPr txBox="1"/>
          <p:nvPr/>
        </p:nvSpPr>
        <p:spPr>
          <a:xfrm>
            <a:off x="3010445" y="2709140"/>
            <a:ext cx="14405020" cy="4231005"/>
          </a:xfrm>
          <a:prstGeom prst="rect">
            <a:avLst/>
          </a:prstGeom>
        </p:spPr>
        <p:txBody>
          <a:bodyPr lIns="0" tIns="0" rIns="0" bIns="0" rtlCol="0" anchor="t">
            <a:spAutoFit/>
          </a:bodyPr>
          <a:lstStyle/>
          <a:p>
            <a:pPr algn="l">
              <a:lnSpc>
                <a:spcPts val="4799"/>
              </a:lnSpc>
            </a:pPr>
            <a:r>
              <a:rPr lang="en-US" sz="3199" dirty="0">
                <a:solidFill>
                  <a:srgbClr val="1D0D0E"/>
                </a:solidFill>
                <a:latin typeface="Arial Bold"/>
              </a:rPr>
              <a:t>Annual Awards</a:t>
            </a:r>
          </a:p>
          <a:p>
            <a:pPr marL="690879" lvl="1" indent="-345439" algn="l">
              <a:lnSpc>
                <a:spcPts val="4799"/>
              </a:lnSpc>
              <a:buFont typeface="Arial"/>
              <a:buChar char="•"/>
            </a:pPr>
            <a:r>
              <a:rPr lang="en-US" sz="3199" dirty="0">
                <a:solidFill>
                  <a:srgbClr val="1D0D0E"/>
                </a:solidFill>
                <a:latin typeface="Arial"/>
              </a:rPr>
              <a:t>SU Awards (Societies &amp; Sports)</a:t>
            </a:r>
          </a:p>
          <a:p>
            <a:pPr marL="690879" lvl="1" indent="-345439" algn="l">
              <a:lnSpc>
                <a:spcPts val="4799"/>
              </a:lnSpc>
              <a:buFont typeface="Arial"/>
              <a:buChar char="•"/>
            </a:pPr>
            <a:r>
              <a:rPr lang="en-US" sz="3199" dirty="0">
                <a:solidFill>
                  <a:srgbClr val="1D0D0E"/>
                </a:solidFill>
                <a:latin typeface="Arial"/>
              </a:rPr>
              <a:t>Academic Impact Awards</a:t>
            </a:r>
          </a:p>
          <a:p>
            <a:pPr algn="l">
              <a:lnSpc>
                <a:spcPts val="4799"/>
              </a:lnSpc>
            </a:pPr>
            <a:endParaRPr lang="en-US" sz="3199" dirty="0">
              <a:solidFill>
                <a:srgbClr val="1D0D0E"/>
              </a:solidFill>
              <a:latin typeface="Arial"/>
            </a:endParaRPr>
          </a:p>
          <a:p>
            <a:pPr algn="l">
              <a:lnSpc>
                <a:spcPts val="4799"/>
              </a:lnSpc>
            </a:pPr>
            <a:r>
              <a:rPr lang="en-US" sz="3199" dirty="0">
                <a:solidFill>
                  <a:srgbClr val="1D0D0E"/>
                </a:solidFill>
                <a:latin typeface="Arial Bold"/>
              </a:rPr>
              <a:t>References</a:t>
            </a:r>
          </a:p>
          <a:p>
            <a:pPr algn="l">
              <a:lnSpc>
                <a:spcPts val="4799"/>
              </a:lnSpc>
            </a:pPr>
            <a:r>
              <a:rPr lang="en-US" sz="3199" dirty="0">
                <a:solidFill>
                  <a:srgbClr val="1D0D0E"/>
                </a:solidFill>
                <a:latin typeface="Arial Bold"/>
              </a:rPr>
              <a:t>Share good news stories with us!</a:t>
            </a:r>
          </a:p>
          <a:p>
            <a:pPr marL="690879" lvl="1" indent="-345439" algn="l">
              <a:lnSpc>
                <a:spcPts val="4799"/>
              </a:lnSpc>
              <a:buFont typeface="Arial"/>
              <a:buChar char="•"/>
            </a:pPr>
            <a:r>
              <a:rPr lang="en-US" sz="3199" dirty="0">
                <a:solidFill>
                  <a:srgbClr val="1D0D0E"/>
                </a:solidFill>
                <a:latin typeface="Arial"/>
              </a:rPr>
              <a:t>We can share these through social media posts</a:t>
            </a:r>
          </a:p>
        </p:txBody>
      </p:sp>
      <p:sp>
        <p:nvSpPr>
          <p:cNvPr id="17" name="TextBox 17"/>
          <p:cNvSpPr txBox="1"/>
          <p:nvPr/>
        </p:nvSpPr>
        <p:spPr>
          <a:xfrm>
            <a:off x="3010445" y="1634331"/>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Recognising You!</a:t>
            </a:r>
          </a:p>
        </p:txBody>
      </p:sp>
      <p:sp>
        <p:nvSpPr>
          <p:cNvPr id="18" name="TextBox 18"/>
          <p:cNvSpPr txBox="1"/>
          <p:nvPr/>
        </p:nvSpPr>
        <p:spPr>
          <a:xfrm rot="-5400000">
            <a:off x="-2613778" y="4612674"/>
            <a:ext cx="733217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YOU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22</a:t>
              </a:r>
            </a:p>
          </p:txBody>
        </p:sp>
      </p:grpSp>
      <p:sp>
        <p:nvSpPr>
          <p:cNvPr id="16" name="TextBox 16"/>
          <p:cNvSpPr txBox="1"/>
          <p:nvPr/>
        </p:nvSpPr>
        <p:spPr>
          <a:xfrm>
            <a:off x="4634720" y="3940209"/>
            <a:ext cx="10893724" cy="1170641"/>
          </a:xfrm>
          <a:prstGeom prst="rect">
            <a:avLst/>
          </a:prstGeom>
        </p:spPr>
        <p:txBody>
          <a:bodyPr lIns="0" tIns="0" rIns="0" bIns="0" rtlCol="0" anchor="t">
            <a:spAutoFit/>
          </a:bodyPr>
          <a:lstStyle/>
          <a:p>
            <a:pPr marL="690879" lvl="1" indent="-345439" algn="l">
              <a:lnSpc>
                <a:spcPts val="4799"/>
              </a:lnSpc>
              <a:buFont typeface="Arial"/>
              <a:buChar char="•"/>
            </a:pPr>
            <a:r>
              <a:rPr lang="en-US" sz="3199" dirty="0">
                <a:solidFill>
                  <a:srgbClr val="1D0D0E"/>
                </a:solidFill>
                <a:latin typeface="Arial Bold"/>
              </a:rPr>
              <a:t>Share training with all committee members</a:t>
            </a:r>
          </a:p>
          <a:p>
            <a:pPr marL="690879" lvl="1" indent="-345439" algn="l">
              <a:lnSpc>
                <a:spcPts val="4799"/>
              </a:lnSpc>
              <a:buFont typeface="Arial"/>
              <a:buChar char="•"/>
            </a:pPr>
            <a:r>
              <a:rPr lang="en-US" sz="3199" dirty="0">
                <a:solidFill>
                  <a:srgbClr val="1D0D0E"/>
                </a:solidFill>
                <a:latin typeface="Arial Bold"/>
              </a:rPr>
              <a:t>Read through the committee hub</a:t>
            </a:r>
          </a:p>
        </p:txBody>
      </p:sp>
      <p:sp>
        <p:nvSpPr>
          <p:cNvPr id="17" name="TextBox 17"/>
          <p:cNvSpPr txBox="1"/>
          <p:nvPr/>
        </p:nvSpPr>
        <p:spPr>
          <a:xfrm rot="-5400000">
            <a:off x="-2613778" y="4612674"/>
            <a:ext cx="733217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REMINDERS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748280" y="4393745"/>
            <a:ext cx="7816665" cy="4480599"/>
            <a:chOff x="0" y="0"/>
            <a:chExt cx="10422220" cy="5974133"/>
          </a:xfrm>
        </p:grpSpPr>
        <p:sp>
          <p:nvSpPr>
            <p:cNvPr id="9" name="Freeform 9"/>
            <p:cNvSpPr/>
            <p:nvPr/>
          </p:nvSpPr>
          <p:spPr>
            <a:xfrm>
              <a:off x="0" y="1471390"/>
              <a:ext cx="1316736" cy="1316736"/>
            </a:xfrm>
            <a:custGeom>
              <a:avLst/>
              <a:gdLst/>
              <a:ahLst/>
              <a:cxnLst/>
              <a:rect l="l" t="t" r="r" b="b"/>
              <a:pathLst>
                <a:path w="1316736" h="1316736">
                  <a:moveTo>
                    <a:pt x="0" y="0"/>
                  </a:moveTo>
                  <a:lnTo>
                    <a:pt x="1316736" y="0"/>
                  </a:lnTo>
                  <a:lnTo>
                    <a:pt x="1316736" y="1316736"/>
                  </a:lnTo>
                  <a:lnTo>
                    <a:pt x="0" y="1316736"/>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0" name="Freeform 10"/>
            <p:cNvSpPr/>
            <p:nvPr/>
          </p:nvSpPr>
          <p:spPr>
            <a:xfrm>
              <a:off x="53070" y="3258026"/>
              <a:ext cx="1210597" cy="862825"/>
            </a:xfrm>
            <a:custGeom>
              <a:avLst/>
              <a:gdLst/>
              <a:ahLst/>
              <a:cxnLst/>
              <a:rect l="l" t="t" r="r" b="b"/>
              <a:pathLst>
                <a:path w="1210597" h="862825">
                  <a:moveTo>
                    <a:pt x="0" y="0"/>
                  </a:moveTo>
                  <a:lnTo>
                    <a:pt x="1210596" y="0"/>
                  </a:lnTo>
                  <a:lnTo>
                    <a:pt x="1210596" y="862825"/>
                  </a:lnTo>
                  <a:lnTo>
                    <a:pt x="0" y="862825"/>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1" name="Freeform 11"/>
            <p:cNvSpPr/>
            <p:nvPr/>
          </p:nvSpPr>
          <p:spPr>
            <a:xfrm>
              <a:off x="105426" y="4590751"/>
              <a:ext cx="999744" cy="999744"/>
            </a:xfrm>
            <a:custGeom>
              <a:avLst/>
              <a:gdLst/>
              <a:ahLst/>
              <a:cxnLst/>
              <a:rect l="l" t="t" r="r" b="b"/>
              <a:pathLst>
                <a:path w="999744" h="999744">
                  <a:moveTo>
                    <a:pt x="0" y="0"/>
                  </a:moveTo>
                  <a:lnTo>
                    <a:pt x="999744" y="0"/>
                  </a:lnTo>
                  <a:lnTo>
                    <a:pt x="999744" y="999744"/>
                  </a:lnTo>
                  <a:lnTo>
                    <a:pt x="0" y="999744"/>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2" name="Freeform 12"/>
            <p:cNvSpPr/>
            <p:nvPr/>
          </p:nvSpPr>
          <p:spPr>
            <a:xfrm rot="-992509">
              <a:off x="361928" y="62923"/>
              <a:ext cx="592880" cy="1037864"/>
            </a:xfrm>
            <a:custGeom>
              <a:avLst/>
              <a:gdLst/>
              <a:ahLst/>
              <a:cxnLst/>
              <a:rect l="l" t="t" r="r" b="b"/>
              <a:pathLst>
                <a:path w="592880" h="1037864">
                  <a:moveTo>
                    <a:pt x="0" y="0"/>
                  </a:moveTo>
                  <a:lnTo>
                    <a:pt x="592880" y="0"/>
                  </a:lnTo>
                  <a:lnTo>
                    <a:pt x="592880" y="1037865"/>
                  </a:lnTo>
                  <a:lnTo>
                    <a:pt x="0" y="1037865"/>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3" name="TextBox 13"/>
            <p:cNvSpPr txBox="1"/>
            <p:nvPr/>
          </p:nvSpPr>
          <p:spPr>
            <a:xfrm>
              <a:off x="2058116" y="345069"/>
              <a:ext cx="8364104" cy="5629063"/>
            </a:xfrm>
            <a:prstGeom prst="rect">
              <a:avLst/>
            </a:prstGeom>
          </p:spPr>
          <p:txBody>
            <a:bodyPr lIns="0" tIns="0" rIns="0" bIns="0" rtlCol="0" anchor="t">
              <a:spAutoFit/>
            </a:bodyPr>
            <a:lstStyle/>
            <a:p>
              <a:pPr algn="just">
                <a:lnSpc>
                  <a:spcPts val="4160"/>
                </a:lnSpc>
              </a:pPr>
              <a:r>
                <a:rPr lang="en-US" sz="3200">
                  <a:solidFill>
                    <a:srgbClr val="F68339"/>
                  </a:solidFill>
                  <a:latin typeface="Arial"/>
                </a:rPr>
                <a:t>WWW.CITYSTUDENTS.CO.UK</a:t>
              </a:r>
            </a:p>
            <a:p>
              <a:pPr algn="just">
                <a:lnSpc>
                  <a:spcPts val="4160"/>
                </a:lnSpc>
              </a:pPr>
              <a:endParaRPr lang="en-US" sz="3200">
                <a:solidFill>
                  <a:srgbClr val="F68339"/>
                </a:solidFill>
                <a:latin typeface="Arial"/>
              </a:endParaRPr>
            </a:p>
            <a:p>
              <a:pPr algn="just">
                <a:lnSpc>
                  <a:spcPts val="4160"/>
                </a:lnSpc>
              </a:pPr>
              <a:r>
                <a:rPr lang="en-US" sz="3200">
                  <a:solidFill>
                    <a:srgbClr val="F68339"/>
                  </a:solidFill>
                  <a:latin typeface="Arial"/>
                </a:rPr>
                <a:t>CITYUNISU</a:t>
              </a:r>
            </a:p>
            <a:p>
              <a:pPr algn="just">
                <a:lnSpc>
                  <a:spcPts val="4160"/>
                </a:lnSpc>
              </a:pPr>
              <a:endParaRPr lang="en-US" sz="3200">
                <a:solidFill>
                  <a:srgbClr val="F68339"/>
                </a:solidFill>
                <a:latin typeface="Arial"/>
              </a:endParaRPr>
            </a:p>
            <a:p>
              <a:pPr algn="just">
                <a:lnSpc>
                  <a:spcPts val="4160"/>
                </a:lnSpc>
              </a:pPr>
              <a:r>
                <a:rPr lang="en-US" sz="3200">
                  <a:solidFill>
                    <a:srgbClr val="F68339"/>
                  </a:solidFill>
                  <a:latin typeface="Arial"/>
                </a:rPr>
                <a:t>STUDENTSUNION@CITY.AC.UK</a:t>
              </a:r>
            </a:p>
            <a:p>
              <a:pPr algn="just">
                <a:lnSpc>
                  <a:spcPts val="4160"/>
                </a:lnSpc>
              </a:pPr>
              <a:endParaRPr lang="en-US" sz="3200">
                <a:solidFill>
                  <a:srgbClr val="F68339"/>
                </a:solidFill>
                <a:latin typeface="Arial"/>
              </a:endParaRPr>
            </a:p>
            <a:p>
              <a:pPr algn="just">
                <a:lnSpc>
                  <a:spcPts val="4160"/>
                </a:lnSpc>
              </a:pPr>
              <a:r>
                <a:rPr lang="en-US" sz="3200">
                  <a:solidFill>
                    <a:srgbClr val="F68339"/>
                  </a:solidFill>
                  <a:latin typeface="Arial"/>
                </a:rPr>
                <a:t>+44 (020) 7040 5600 </a:t>
              </a:r>
            </a:p>
            <a:p>
              <a:pPr algn="just">
                <a:lnSpc>
                  <a:spcPts val="4160"/>
                </a:lnSpc>
              </a:pPr>
              <a:endParaRPr lang="en-US" sz="3200">
                <a:solidFill>
                  <a:srgbClr val="F68339"/>
                </a:solidFill>
                <a:latin typeface="Arial"/>
              </a:endParaRPr>
            </a:p>
          </p:txBody>
        </p:sp>
      </p:grpSp>
      <p:sp>
        <p:nvSpPr>
          <p:cNvPr id="14" name="TextBox 14"/>
          <p:cNvSpPr txBox="1"/>
          <p:nvPr/>
        </p:nvSpPr>
        <p:spPr>
          <a:xfrm>
            <a:off x="5138634" y="990032"/>
            <a:ext cx="9885895" cy="2358782"/>
          </a:xfrm>
          <a:prstGeom prst="rect">
            <a:avLst/>
          </a:prstGeom>
        </p:spPr>
        <p:txBody>
          <a:bodyPr lIns="0" tIns="0" rIns="0" bIns="0" rtlCol="0" anchor="t">
            <a:spAutoFit/>
          </a:bodyPr>
          <a:lstStyle/>
          <a:p>
            <a:pPr algn="ctr">
              <a:lnSpc>
                <a:spcPts val="16924"/>
              </a:lnSpc>
            </a:pPr>
            <a:r>
              <a:rPr lang="en-US" sz="13019">
                <a:solidFill>
                  <a:srgbClr val="F68339"/>
                </a:solidFill>
                <a:latin typeface="Arial Bold"/>
              </a:rPr>
              <a:t>THANK YOU</a:t>
            </a:r>
          </a:p>
        </p:txBody>
      </p:sp>
      <p:sp>
        <p:nvSpPr>
          <p:cNvPr id="15" name="TextBox 15"/>
          <p:cNvSpPr txBox="1"/>
          <p:nvPr/>
        </p:nvSpPr>
        <p:spPr>
          <a:xfrm>
            <a:off x="11543069" y="4720597"/>
            <a:ext cx="5716231" cy="3197860"/>
          </a:xfrm>
          <a:prstGeom prst="rect">
            <a:avLst/>
          </a:prstGeom>
        </p:spPr>
        <p:txBody>
          <a:bodyPr lIns="0" tIns="0" rIns="0" bIns="0" rtlCol="0" anchor="t">
            <a:spAutoFit/>
          </a:bodyPr>
          <a:lstStyle/>
          <a:p>
            <a:pPr algn="just">
              <a:lnSpc>
                <a:spcPts val="4160"/>
              </a:lnSpc>
            </a:pPr>
            <a:r>
              <a:rPr lang="en-US" sz="3200">
                <a:solidFill>
                  <a:srgbClr val="F68339"/>
                </a:solidFill>
                <a:latin typeface="Arial Bold"/>
              </a:rPr>
              <a:t>ADDRESS:</a:t>
            </a:r>
          </a:p>
          <a:p>
            <a:pPr algn="just">
              <a:lnSpc>
                <a:spcPts val="4160"/>
              </a:lnSpc>
            </a:pPr>
            <a:r>
              <a:rPr lang="en-US" sz="3200">
                <a:solidFill>
                  <a:srgbClr val="F68339"/>
                </a:solidFill>
                <a:latin typeface="Arial"/>
              </a:rPr>
              <a:t>CITY STUDENTS’ UNION,</a:t>
            </a:r>
          </a:p>
          <a:p>
            <a:pPr algn="just">
              <a:lnSpc>
                <a:spcPts val="4160"/>
              </a:lnSpc>
            </a:pPr>
            <a:r>
              <a:rPr lang="en-US" sz="3200">
                <a:solidFill>
                  <a:srgbClr val="F68339"/>
                </a:solidFill>
                <a:latin typeface="Arial"/>
              </a:rPr>
              <a:t>UNIVERSITY OF LONDON,</a:t>
            </a:r>
          </a:p>
          <a:p>
            <a:pPr algn="just">
              <a:lnSpc>
                <a:spcPts val="4160"/>
              </a:lnSpc>
            </a:pPr>
            <a:r>
              <a:rPr lang="en-US" sz="3200">
                <a:solidFill>
                  <a:srgbClr val="F68339"/>
                </a:solidFill>
                <a:latin typeface="Arial"/>
              </a:rPr>
              <a:t>NORTHAMPTON SQUARE,</a:t>
            </a:r>
          </a:p>
          <a:p>
            <a:pPr algn="just">
              <a:lnSpc>
                <a:spcPts val="4160"/>
              </a:lnSpc>
            </a:pPr>
            <a:r>
              <a:rPr lang="en-US" sz="3200">
                <a:solidFill>
                  <a:srgbClr val="F68339"/>
                </a:solidFill>
                <a:latin typeface="Arial"/>
              </a:rPr>
              <a:t>LONDON,</a:t>
            </a:r>
          </a:p>
          <a:p>
            <a:pPr algn="just">
              <a:lnSpc>
                <a:spcPts val="4160"/>
              </a:lnSpc>
            </a:pPr>
            <a:r>
              <a:rPr lang="en-US" sz="3200">
                <a:solidFill>
                  <a:srgbClr val="F68339"/>
                </a:solidFill>
                <a:latin typeface="Arial"/>
              </a:rPr>
              <a:t>EC1V 0HB</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sp>
        <p:nvSpPr>
          <p:cNvPr id="8" name="TextBox 8"/>
          <p:cNvSpPr txBox="1"/>
          <p:nvPr/>
        </p:nvSpPr>
        <p:spPr>
          <a:xfrm>
            <a:off x="3639463" y="2455989"/>
            <a:ext cx="12392123" cy="4501907"/>
          </a:xfrm>
          <a:prstGeom prst="rect">
            <a:avLst/>
          </a:prstGeom>
        </p:spPr>
        <p:txBody>
          <a:bodyPr lIns="0" tIns="0" rIns="0" bIns="0" rtlCol="0" anchor="t">
            <a:spAutoFit/>
          </a:bodyPr>
          <a:lstStyle/>
          <a:p>
            <a:pPr algn="ctr">
              <a:lnSpc>
                <a:spcPts val="16924"/>
              </a:lnSpc>
            </a:pPr>
            <a:r>
              <a:rPr lang="en-US" sz="13019">
                <a:solidFill>
                  <a:srgbClr val="F68339"/>
                </a:solidFill>
                <a:latin typeface="Arial Bold"/>
              </a:rPr>
              <a:t>ANY 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088387"/>
            <a:chOff x="0" y="0"/>
            <a:chExt cx="4188067" cy="2130275"/>
          </a:xfrm>
        </p:grpSpPr>
        <p:sp>
          <p:nvSpPr>
            <p:cNvPr id="9" name="Freeform 9"/>
            <p:cNvSpPr/>
            <p:nvPr/>
          </p:nvSpPr>
          <p:spPr>
            <a:xfrm>
              <a:off x="0" y="0"/>
              <a:ext cx="4188066" cy="2130275"/>
            </a:xfrm>
            <a:custGeom>
              <a:avLst/>
              <a:gdLst/>
              <a:ahLst/>
              <a:cxnLst/>
              <a:rect l="l" t="t" r="r" b="b"/>
              <a:pathLst>
                <a:path w="4188066" h="2130275">
                  <a:moveTo>
                    <a:pt x="14606" y="0"/>
                  </a:moveTo>
                  <a:lnTo>
                    <a:pt x="4173460" y="0"/>
                  </a:lnTo>
                  <a:cubicBezTo>
                    <a:pt x="4181527" y="0"/>
                    <a:pt x="4188066" y="6539"/>
                    <a:pt x="4188066" y="14606"/>
                  </a:cubicBezTo>
                  <a:lnTo>
                    <a:pt x="4188066" y="2115669"/>
                  </a:lnTo>
                  <a:cubicBezTo>
                    <a:pt x="4188066" y="2123735"/>
                    <a:pt x="4181527" y="2130275"/>
                    <a:pt x="4173460" y="2130275"/>
                  </a:cubicBezTo>
                  <a:lnTo>
                    <a:pt x="14606" y="2130275"/>
                  </a:lnTo>
                  <a:cubicBezTo>
                    <a:pt x="6539" y="2130275"/>
                    <a:pt x="0" y="2123735"/>
                    <a:pt x="0" y="2115669"/>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68375"/>
            </a:xfrm>
            <a:prstGeom prst="rect">
              <a:avLst/>
            </a:prstGeom>
          </p:spPr>
          <p:txBody>
            <a:bodyPr lIns="50800" tIns="50800" rIns="50800" bIns="50800" rtlCol="0" anchor="ctr"/>
            <a:lstStyle/>
            <a:p>
              <a:pPr algn="ctr">
                <a:lnSpc>
                  <a:spcPts val="2659"/>
                </a:lnSpc>
                <a:spcBef>
                  <a:spcPct val="0"/>
                </a:spcBef>
              </a:pPr>
              <a:endParaRPr/>
            </a:p>
          </p:txBody>
        </p:sp>
      </p:grpSp>
      <p:sp>
        <p:nvSpPr>
          <p:cNvPr id="11" name="TextBox 11"/>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OVERVIEW</a:t>
            </a:r>
          </a:p>
        </p:txBody>
      </p:sp>
      <p:grpSp>
        <p:nvGrpSpPr>
          <p:cNvPr id="12" name="Group 12"/>
          <p:cNvGrpSpPr/>
          <p:nvPr/>
        </p:nvGrpSpPr>
        <p:grpSpPr>
          <a:xfrm>
            <a:off x="16961859" y="9205580"/>
            <a:ext cx="1070506" cy="914400"/>
            <a:chOff x="0" y="0"/>
            <a:chExt cx="1427341" cy="1219200"/>
          </a:xfrm>
        </p:grpSpPr>
        <p:grpSp>
          <p:nvGrpSpPr>
            <p:cNvPr id="13" name="Group 13"/>
            <p:cNvGrpSpPr/>
            <p:nvPr/>
          </p:nvGrpSpPr>
          <p:grpSpPr>
            <a:xfrm>
              <a:off x="116411" y="0"/>
              <a:ext cx="1194519" cy="1219200"/>
              <a:chOff x="0" y="0"/>
              <a:chExt cx="397701" cy="405919"/>
            </a:xfrm>
          </p:grpSpPr>
          <p:sp>
            <p:nvSpPr>
              <p:cNvPr id="14" name="Freeform 14"/>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5" name="TextBox 15"/>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6" name="TextBox 16"/>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02</a:t>
              </a:r>
            </a:p>
          </p:txBody>
        </p:sp>
      </p:grpSp>
      <p:sp>
        <p:nvSpPr>
          <p:cNvPr id="17" name="TextBox 17"/>
          <p:cNvSpPr txBox="1"/>
          <p:nvPr/>
        </p:nvSpPr>
        <p:spPr>
          <a:xfrm>
            <a:off x="3389279" y="1961603"/>
            <a:ext cx="13384605" cy="483108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Top Tips</a:t>
            </a:r>
          </a:p>
          <a:p>
            <a:pPr marL="690879" lvl="1" indent="-345439" algn="l">
              <a:lnSpc>
                <a:spcPts val="4799"/>
              </a:lnSpc>
              <a:buFont typeface="Arial"/>
              <a:buChar char="•"/>
            </a:pPr>
            <a:r>
              <a:rPr lang="en-US" sz="3199">
                <a:solidFill>
                  <a:srgbClr val="1D0D0E"/>
                </a:solidFill>
                <a:latin typeface="Arial"/>
              </a:rPr>
              <a:t>What makes a good leader?</a:t>
            </a:r>
          </a:p>
          <a:p>
            <a:pPr marL="690879" lvl="1" indent="-345439" algn="l">
              <a:lnSpc>
                <a:spcPts val="4799"/>
              </a:lnSpc>
              <a:buFont typeface="Arial"/>
              <a:buChar char="•"/>
            </a:pPr>
            <a:r>
              <a:rPr lang="en-US" sz="3199">
                <a:solidFill>
                  <a:srgbClr val="1D0D0E"/>
                </a:solidFill>
                <a:latin typeface="Arial"/>
              </a:rPr>
              <a:t>Getting the balance right</a:t>
            </a:r>
          </a:p>
          <a:p>
            <a:pPr marL="690879" lvl="1" indent="-345439" algn="l">
              <a:lnSpc>
                <a:spcPts val="4799"/>
              </a:lnSpc>
              <a:buFont typeface="Arial"/>
              <a:buChar char="•"/>
            </a:pPr>
            <a:r>
              <a:rPr lang="en-US" sz="3199">
                <a:solidFill>
                  <a:srgbClr val="1D0D0E"/>
                </a:solidFill>
                <a:latin typeface="Arial"/>
              </a:rPr>
              <a:t>Handling Conflicts</a:t>
            </a:r>
          </a:p>
          <a:p>
            <a:pPr marL="690879" lvl="1" indent="-345439" algn="l">
              <a:lnSpc>
                <a:spcPts val="4799"/>
              </a:lnSpc>
              <a:buFont typeface="Arial"/>
              <a:buChar char="•"/>
            </a:pPr>
            <a:r>
              <a:rPr lang="en-US" sz="3199">
                <a:solidFill>
                  <a:srgbClr val="1D0D0E"/>
                </a:solidFill>
                <a:latin typeface="Arial"/>
              </a:rPr>
              <a:t>Committee Meetings</a:t>
            </a:r>
          </a:p>
          <a:p>
            <a:pPr marL="690879" lvl="1" indent="-345439" algn="l">
              <a:lnSpc>
                <a:spcPts val="4799"/>
              </a:lnSpc>
              <a:buFont typeface="Arial"/>
              <a:buChar char="•"/>
            </a:pPr>
            <a:r>
              <a:rPr lang="en-US" sz="3199">
                <a:solidFill>
                  <a:srgbClr val="1D0D0E"/>
                </a:solidFill>
                <a:latin typeface="Arial"/>
              </a:rPr>
              <a:t>Improving your events</a:t>
            </a:r>
          </a:p>
          <a:p>
            <a:pPr marL="690879" lvl="1" indent="-345439" algn="l">
              <a:lnSpc>
                <a:spcPts val="4799"/>
              </a:lnSpc>
              <a:buFont typeface="Arial"/>
              <a:buChar char="•"/>
            </a:pPr>
            <a:r>
              <a:rPr lang="en-US" sz="3199">
                <a:solidFill>
                  <a:srgbClr val="1D0D0E"/>
                </a:solidFill>
                <a:latin typeface="Arial"/>
              </a:rPr>
              <a:t>Preparing for September</a:t>
            </a:r>
          </a:p>
          <a:p>
            <a:pPr marL="690879" lvl="1" indent="-345439" algn="l">
              <a:lnSpc>
                <a:spcPts val="4799"/>
              </a:lnSpc>
              <a:buFont typeface="Arial"/>
              <a:buChar char="•"/>
            </a:pPr>
            <a:r>
              <a:rPr lang="en-US" sz="3199">
                <a:solidFill>
                  <a:srgbClr val="1D0D0E"/>
                </a:solidFill>
                <a:latin typeface="Arial"/>
              </a:rPr>
              <a:t>Recognising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24963"/>
            <a:chOff x="0" y="0"/>
            <a:chExt cx="4188067" cy="2139908"/>
          </a:xfrm>
        </p:grpSpPr>
        <p:sp>
          <p:nvSpPr>
            <p:cNvPr id="9" name="Freeform 9"/>
            <p:cNvSpPr/>
            <p:nvPr/>
          </p:nvSpPr>
          <p:spPr>
            <a:xfrm>
              <a:off x="0" y="0"/>
              <a:ext cx="4188066" cy="2139908"/>
            </a:xfrm>
            <a:custGeom>
              <a:avLst/>
              <a:gdLst/>
              <a:ahLst/>
              <a:cxnLst/>
              <a:rect l="l" t="t" r="r" b="b"/>
              <a:pathLst>
                <a:path w="4188066" h="2139908">
                  <a:moveTo>
                    <a:pt x="14606" y="0"/>
                  </a:moveTo>
                  <a:lnTo>
                    <a:pt x="4173460" y="0"/>
                  </a:lnTo>
                  <a:cubicBezTo>
                    <a:pt x="4181527" y="0"/>
                    <a:pt x="4188066" y="6539"/>
                    <a:pt x="4188066" y="14606"/>
                  </a:cubicBezTo>
                  <a:lnTo>
                    <a:pt x="4188066" y="2125302"/>
                  </a:lnTo>
                  <a:cubicBezTo>
                    <a:pt x="4188066" y="2133369"/>
                    <a:pt x="4181527" y="2139908"/>
                    <a:pt x="4173460" y="2139908"/>
                  </a:cubicBezTo>
                  <a:lnTo>
                    <a:pt x="14606" y="2139908"/>
                  </a:lnTo>
                  <a:cubicBezTo>
                    <a:pt x="10732" y="2139908"/>
                    <a:pt x="7017" y="2138369"/>
                    <a:pt x="4278" y="2135630"/>
                  </a:cubicBezTo>
                  <a:cubicBezTo>
                    <a:pt x="1539" y="2132891"/>
                    <a:pt x="0" y="2129176"/>
                    <a:pt x="0" y="212530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78008"/>
            </a:xfrm>
            <a:prstGeom prst="rect">
              <a:avLst/>
            </a:prstGeom>
          </p:spPr>
          <p:txBody>
            <a:bodyPr lIns="50800" tIns="50800" rIns="50800" bIns="50800" rtlCol="0" anchor="ctr"/>
            <a:lstStyle/>
            <a:p>
              <a:pPr algn="ctr">
                <a:lnSpc>
                  <a:spcPts val="2659"/>
                </a:lnSpc>
                <a:spcBef>
                  <a:spcPct val="0"/>
                </a:spcBef>
              </a:pPr>
              <a:endParaRPr/>
            </a:p>
          </p:txBody>
        </p:sp>
      </p:grpSp>
      <p:sp>
        <p:nvSpPr>
          <p:cNvPr id="11" name="TextBox 11"/>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TOP TIPS</a:t>
            </a:r>
          </a:p>
        </p:txBody>
      </p:sp>
      <p:grpSp>
        <p:nvGrpSpPr>
          <p:cNvPr id="12" name="Group 12"/>
          <p:cNvGrpSpPr/>
          <p:nvPr/>
        </p:nvGrpSpPr>
        <p:grpSpPr>
          <a:xfrm>
            <a:off x="16961859" y="9205580"/>
            <a:ext cx="1070506" cy="914400"/>
            <a:chOff x="0" y="0"/>
            <a:chExt cx="1427341" cy="1219200"/>
          </a:xfrm>
        </p:grpSpPr>
        <p:grpSp>
          <p:nvGrpSpPr>
            <p:cNvPr id="13" name="Group 13"/>
            <p:cNvGrpSpPr/>
            <p:nvPr/>
          </p:nvGrpSpPr>
          <p:grpSpPr>
            <a:xfrm>
              <a:off x="116411" y="0"/>
              <a:ext cx="1194519" cy="1219200"/>
              <a:chOff x="0" y="0"/>
              <a:chExt cx="397701" cy="405919"/>
            </a:xfrm>
          </p:grpSpPr>
          <p:sp>
            <p:nvSpPr>
              <p:cNvPr id="14" name="Freeform 14"/>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5" name="TextBox 15"/>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6" name="TextBox 16"/>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03</a:t>
              </a:r>
            </a:p>
          </p:txBody>
        </p:sp>
      </p:grpSp>
      <p:sp>
        <p:nvSpPr>
          <p:cNvPr id="17" name="TextBox 17"/>
          <p:cNvSpPr txBox="1"/>
          <p:nvPr/>
        </p:nvSpPr>
        <p:spPr>
          <a:xfrm>
            <a:off x="3389279" y="1211415"/>
            <a:ext cx="13384605" cy="7231380"/>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Plan your year</a:t>
            </a:r>
          </a:p>
          <a:p>
            <a:pPr algn="l">
              <a:lnSpc>
                <a:spcPts val="4799"/>
              </a:lnSpc>
            </a:pPr>
            <a:r>
              <a:rPr lang="en-US" sz="3199">
                <a:solidFill>
                  <a:srgbClr val="1D0D0E"/>
                </a:solidFill>
                <a:latin typeface="Arial Bold"/>
              </a:rPr>
              <a:t>Get feedback for your events</a:t>
            </a:r>
          </a:p>
          <a:p>
            <a:pPr algn="l">
              <a:lnSpc>
                <a:spcPts val="4799"/>
              </a:lnSpc>
            </a:pPr>
            <a:r>
              <a:rPr lang="en-US" sz="3199">
                <a:solidFill>
                  <a:srgbClr val="1D0D0E"/>
                </a:solidFill>
                <a:latin typeface="Arial Bold"/>
              </a:rPr>
              <a:t>Ask your members what they want</a:t>
            </a:r>
          </a:p>
          <a:p>
            <a:pPr algn="l">
              <a:lnSpc>
                <a:spcPts val="4799"/>
              </a:lnSpc>
            </a:pPr>
            <a:r>
              <a:rPr lang="en-US" sz="3199">
                <a:solidFill>
                  <a:srgbClr val="1D0D0E"/>
                </a:solidFill>
                <a:latin typeface="Arial Bold"/>
              </a:rPr>
              <a:t>Support one another</a:t>
            </a:r>
          </a:p>
          <a:p>
            <a:pPr algn="l">
              <a:lnSpc>
                <a:spcPts val="4799"/>
              </a:lnSpc>
            </a:pPr>
            <a:r>
              <a:rPr lang="en-US" sz="3199">
                <a:solidFill>
                  <a:srgbClr val="1D0D0E"/>
                </a:solidFill>
                <a:latin typeface="Arial Bold"/>
              </a:rPr>
              <a:t>Delegate work</a:t>
            </a:r>
          </a:p>
          <a:p>
            <a:pPr algn="l">
              <a:lnSpc>
                <a:spcPts val="4799"/>
              </a:lnSpc>
            </a:pPr>
            <a:r>
              <a:rPr lang="en-US" sz="3199">
                <a:solidFill>
                  <a:srgbClr val="1D0D0E"/>
                </a:solidFill>
                <a:latin typeface="Arial Bold"/>
              </a:rPr>
              <a:t>Agree on what your role does</a:t>
            </a:r>
          </a:p>
          <a:p>
            <a:pPr marL="690879" lvl="1" indent="-345439" algn="l">
              <a:lnSpc>
                <a:spcPts val="4799"/>
              </a:lnSpc>
              <a:buFont typeface="Arial"/>
              <a:buChar char="•"/>
            </a:pPr>
            <a:r>
              <a:rPr lang="en-US" sz="3199">
                <a:solidFill>
                  <a:srgbClr val="1D0D0E"/>
                </a:solidFill>
                <a:latin typeface="Arial"/>
              </a:rPr>
              <a:t>Respect each others workloads</a:t>
            </a:r>
          </a:p>
          <a:p>
            <a:pPr marL="690879" lvl="1" indent="-345439" algn="l">
              <a:lnSpc>
                <a:spcPts val="4799"/>
              </a:lnSpc>
              <a:buFont typeface="Arial"/>
              <a:buChar char="•"/>
            </a:pPr>
            <a:r>
              <a:rPr lang="en-US" sz="3199">
                <a:solidFill>
                  <a:srgbClr val="1D0D0E"/>
                </a:solidFill>
                <a:latin typeface="Arial"/>
              </a:rPr>
              <a:t>Set expectations</a:t>
            </a:r>
          </a:p>
          <a:p>
            <a:pPr algn="l">
              <a:lnSpc>
                <a:spcPts val="4799"/>
              </a:lnSpc>
            </a:pPr>
            <a:r>
              <a:rPr lang="en-US" sz="3199">
                <a:solidFill>
                  <a:srgbClr val="1D0D0E"/>
                </a:solidFill>
                <a:latin typeface="Arial Bold"/>
              </a:rPr>
              <a:t>Communicate</a:t>
            </a:r>
          </a:p>
          <a:p>
            <a:pPr marL="690879" lvl="1" indent="-345439" algn="l">
              <a:lnSpc>
                <a:spcPts val="4799"/>
              </a:lnSpc>
              <a:buFont typeface="Arial"/>
              <a:buChar char="•"/>
            </a:pPr>
            <a:r>
              <a:rPr lang="en-US" sz="3199">
                <a:solidFill>
                  <a:srgbClr val="1D0D0E"/>
                </a:solidFill>
                <a:latin typeface="Arial Italics"/>
              </a:rPr>
              <a:t>Committee group chat</a:t>
            </a:r>
          </a:p>
          <a:p>
            <a:pPr marL="690879" lvl="1" indent="-345439" algn="l">
              <a:lnSpc>
                <a:spcPts val="4799"/>
              </a:lnSpc>
              <a:buFont typeface="Arial"/>
              <a:buChar char="•"/>
            </a:pPr>
            <a:r>
              <a:rPr lang="en-US" sz="3199">
                <a:solidFill>
                  <a:srgbClr val="1D0D0E"/>
                </a:solidFill>
                <a:latin typeface="Arial Italics"/>
              </a:rPr>
              <a:t>Committee meetings</a:t>
            </a:r>
          </a:p>
          <a:p>
            <a:pPr marL="690879" lvl="1" indent="-345439" algn="l">
              <a:lnSpc>
                <a:spcPts val="4799"/>
              </a:lnSpc>
              <a:buFont typeface="Arial"/>
              <a:buChar char="•"/>
            </a:pPr>
            <a:r>
              <a:rPr lang="en-US" sz="3199">
                <a:solidFill>
                  <a:srgbClr val="1D0D0E"/>
                </a:solidFill>
                <a:latin typeface="Arial Italics"/>
              </a:rPr>
              <a:t>Regular check-ins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61539"/>
            <a:chOff x="0" y="0"/>
            <a:chExt cx="4188067" cy="2149541"/>
          </a:xfrm>
        </p:grpSpPr>
        <p:sp>
          <p:nvSpPr>
            <p:cNvPr id="9" name="Freeform 9"/>
            <p:cNvSpPr/>
            <p:nvPr/>
          </p:nvSpPr>
          <p:spPr>
            <a:xfrm>
              <a:off x="0" y="0"/>
              <a:ext cx="4188066" cy="2149541"/>
            </a:xfrm>
            <a:custGeom>
              <a:avLst/>
              <a:gdLst/>
              <a:ahLst/>
              <a:cxnLst/>
              <a:rect l="l" t="t" r="r" b="b"/>
              <a:pathLst>
                <a:path w="4188066" h="2149541">
                  <a:moveTo>
                    <a:pt x="14606" y="0"/>
                  </a:moveTo>
                  <a:lnTo>
                    <a:pt x="4173460" y="0"/>
                  </a:lnTo>
                  <a:cubicBezTo>
                    <a:pt x="4181527" y="0"/>
                    <a:pt x="4188066" y="6539"/>
                    <a:pt x="4188066" y="14606"/>
                  </a:cubicBezTo>
                  <a:lnTo>
                    <a:pt x="4188066" y="2134935"/>
                  </a:lnTo>
                  <a:cubicBezTo>
                    <a:pt x="4188066" y="2138809"/>
                    <a:pt x="4186528" y="2142524"/>
                    <a:pt x="4183788" y="2145263"/>
                  </a:cubicBezTo>
                  <a:cubicBezTo>
                    <a:pt x="4181049" y="2148002"/>
                    <a:pt x="4177334" y="2149541"/>
                    <a:pt x="4173460" y="2149541"/>
                  </a:cubicBezTo>
                  <a:lnTo>
                    <a:pt x="14606" y="2149541"/>
                  </a:lnTo>
                  <a:cubicBezTo>
                    <a:pt x="6539" y="2149541"/>
                    <a:pt x="0" y="2143002"/>
                    <a:pt x="0" y="2134935"/>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87641"/>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5830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04</a:t>
              </a:r>
            </a:p>
          </p:txBody>
        </p:sp>
      </p:grpSp>
      <p:sp>
        <p:nvSpPr>
          <p:cNvPr id="16" name="TextBox 16"/>
          <p:cNvSpPr txBox="1"/>
          <p:nvPr/>
        </p:nvSpPr>
        <p:spPr>
          <a:xfrm>
            <a:off x="3000920" y="2755201"/>
            <a:ext cx="13951413" cy="483108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Good communicator</a:t>
            </a:r>
          </a:p>
          <a:p>
            <a:pPr marL="690879" lvl="1" indent="-345439" algn="l">
              <a:lnSpc>
                <a:spcPts val="4799"/>
              </a:lnSpc>
              <a:buFont typeface="Arial"/>
              <a:buChar char="•"/>
            </a:pPr>
            <a:r>
              <a:rPr lang="en-US" sz="3199">
                <a:solidFill>
                  <a:srgbClr val="1D0D0E"/>
                </a:solidFill>
                <a:latin typeface="Arial"/>
              </a:rPr>
              <a:t>Organisational skills</a:t>
            </a:r>
          </a:p>
          <a:p>
            <a:pPr marL="690879" lvl="1" indent="-345439" algn="l">
              <a:lnSpc>
                <a:spcPts val="4799"/>
              </a:lnSpc>
              <a:buFont typeface="Arial"/>
              <a:buChar char="•"/>
            </a:pPr>
            <a:r>
              <a:rPr lang="en-US" sz="3199">
                <a:solidFill>
                  <a:srgbClr val="1D0D0E"/>
                </a:solidFill>
                <a:latin typeface="Arial"/>
              </a:rPr>
              <a:t>Honest &amp; reliable</a:t>
            </a:r>
          </a:p>
          <a:p>
            <a:pPr marL="690879" lvl="1" indent="-345439" algn="l">
              <a:lnSpc>
                <a:spcPts val="4799"/>
              </a:lnSpc>
              <a:buFont typeface="Arial"/>
              <a:buChar char="•"/>
            </a:pPr>
            <a:r>
              <a:rPr lang="en-US" sz="3199">
                <a:solidFill>
                  <a:srgbClr val="1D0D0E"/>
                </a:solidFill>
                <a:latin typeface="Arial"/>
              </a:rPr>
              <a:t>Decisive</a:t>
            </a:r>
          </a:p>
          <a:p>
            <a:pPr marL="690879" lvl="1" indent="-345439" algn="l">
              <a:lnSpc>
                <a:spcPts val="4799"/>
              </a:lnSpc>
              <a:buFont typeface="Arial"/>
              <a:buChar char="•"/>
            </a:pPr>
            <a:r>
              <a:rPr lang="en-US" sz="3199">
                <a:solidFill>
                  <a:srgbClr val="1D0D0E"/>
                </a:solidFill>
                <a:latin typeface="Arial"/>
              </a:rPr>
              <a:t>Good judgement </a:t>
            </a:r>
          </a:p>
          <a:p>
            <a:pPr marL="690879" lvl="1" indent="-345439" algn="l">
              <a:lnSpc>
                <a:spcPts val="4799"/>
              </a:lnSpc>
              <a:buFont typeface="Arial"/>
              <a:buChar char="•"/>
            </a:pPr>
            <a:r>
              <a:rPr lang="en-US" sz="3199">
                <a:solidFill>
                  <a:srgbClr val="1D0D0E"/>
                </a:solidFill>
                <a:latin typeface="Arial"/>
              </a:rPr>
              <a:t>Active listener</a:t>
            </a:r>
          </a:p>
          <a:p>
            <a:pPr marL="690879" lvl="1" indent="-345439" algn="l">
              <a:lnSpc>
                <a:spcPts val="4799"/>
              </a:lnSpc>
              <a:buFont typeface="Arial"/>
              <a:buChar char="•"/>
            </a:pPr>
            <a:r>
              <a:rPr lang="en-US" sz="3199">
                <a:solidFill>
                  <a:srgbClr val="1D0D0E"/>
                </a:solidFill>
                <a:latin typeface="Arial"/>
              </a:rPr>
              <a:t>Empathetic &amp; understanding</a:t>
            </a:r>
          </a:p>
          <a:p>
            <a:pPr marL="690879" lvl="1" indent="-345439" algn="l">
              <a:lnSpc>
                <a:spcPts val="4799"/>
              </a:lnSpc>
              <a:buFont typeface="Arial"/>
              <a:buChar char="•"/>
            </a:pPr>
            <a:r>
              <a:rPr lang="en-US" sz="3199">
                <a:solidFill>
                  <a:srgbClr val="1D0D0E"/>
                </a:solidFill>
                <a:latin typeface="Arial"/>
              </a:rPr>
              <a:t>Knows when to offer help and when to ask for help</a:t>
            </a:r>
          </a:p>
        </p:txBody>
      </p:sp>
      <p:sp>
        <p:nvSpPr>
          <p:cNvPr id="17" name="TextBox 17"/>
          <p:cNvSpPr txBox="1"/>
          <p:nvPr/>
        </p:nvSpPr>
        <p:spPr>
          <a:xfrm>
            <a:off x="3105875" y="1610328"/>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What makes a good leader?</a:t>
            </a:r>
          </a:p>
        </p:txBody>
      </p:sp>
      <p:sp>
        <p:nvSpPr>
          <p:cNvPr id="18" name="TextBox 18"/>
          <p:cNvSpPr txBox="1"/>
          <p:nvPr/>
        </p:nvSpPr>
        <p:spPr>
          <a:xfrm rot="-5400000">
            <a:off x="-2726996" y="4602506"/>
            <a:ext cx="7558609"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GOOD LEADERSHIP</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24963"/>
            <a:chOff x="0" y="0"/>
            <a:chExt cx="4188067" cy="2139908"/>
          </a:xfrm>
        </p:grpSpPr>
        <p:sp>
          <p:nvSpPr>
            <p:cNvPr id="9" name="Freeform 9"/>
            <p:cNvSpPr/>
            <p:nvPr/>
          </p:nvSpPr>
          <p:spPr>
            <a:xfrm>
              <a:off x="0" y="0"/>
              <a:ext cx="4188066" cy="2139908"/>
            </a:xfrm>
            <a:custGeom>
              <a:avLst/>
              <a:gdLst/>
              <a:ahLst/>
              <a:cxnLst/>
              <a:rect l="l" t="t" r="r" b="b"/>
              <a:pathLst>
                <a:path w="4188066" h="2139908">
                  <a:moveTo>
                    <a:pt x="14606" y="0"/>
                  </a:moveTo>
                  <a:lnTo>
                    <a:pt x="4173460" y="0"/>
                  </a:lnTo>
                  <a:cubicBezTo>
                    <a:pt x="4181527" y="0"/>
                    <a:pt x="4188066" y="6539"/>
                    <a:pt x="4188066" y="14606"/>
                  </a:cubicBezTo>
                  <a:lnTo>
                    <a:pt x="4188066" y="2125302"/>
                  </a:lnTo>
                  <a:cubicBezTo>
                    <a:pt x="4188066" y="2133369"/>
                    <a:pt x="4181527" y="2139908"/>
                    <a:pt x="4173460" y="2139908"/>
                  </a:cubicBezTo>
                  <a:lnTo>
                    <a:pt x="14606" y="2139908"/>
                  </a:lnTo>
                  <a:cubicBezTo>
                    <a:pt x="10732" y="2139908"/>
                    <a:pt x="7017" y="2138369"/>
                    <a:pt x="4278" y="2135630"/>
                  </a:cubicBezTo>
                  <a:cubicBezTo>
                    <a:pt x="1539" y="2132891"/>
                    <a:pt x="0" y="2129176"/>
                    <a:pt x="0" y="212530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7800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05</a:t>
              </a:r>
            </a:p>
          </p:txBody>
        </p:sp>
      </p:grpSp>
      <p:sp>
        <p:nvSpPr>
          <p:cNvPr id="16" name="TextBox 16"/>
          <p:cNvSpPr txBox="1"/>
          <p:nvPr/>
        </p:nvSpPr>
        <p:spPr>
          <a:xfrm>
            <a:off x="3105875" y="2712306"/>
            <a:ext cx="13951413" cy="5431155"/>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Being on committee is meant to be enjoyable</a:t>
            </a:r>
          </a:p>
          <a:p>
            <a:pPr marL="690879" lvl="1" indent="-345439" algn="l">
              <a:lnSpc>
                <a:spcPts val="4799"/>
              </a:lnSpc>
              <a:buFont typeface="Arial"/>
              <a:buChar char="•"/>
            </a:pPr>
            <a:r>
              <a:rPr lang="en-US" sz="3199">
                <a:solidFill>
                  <a:srgbClr val="1D0D0E"/>
                </a:solidFill>
                <a:latin typeface="Arial"/>
              </a:rPr>
              <a:t>Dedicate a day to society work or an hour each day</a:t>
            </a:r>
          </a:p>
          <a:p>
            <a:pPr marL="690879" lvl="1" indent="-345439" algn="l">
              <a:lnSpc>
                <a:spcPts val="4799"/>
              </a:lnSpc>
              <a:buFont typeface="Arial"/>
              <a:buChar char="•"/>
            </a:pPr>
            <a:r>
              <a:rPr lang="en-US" sz="3199">
                <a:solidFill>
                  <a:srgbClr val="1D0D0E"/>
                </a:solidFill>
                <a:latin typeface="Arial"/>
              </a:rPr>
              <a:t>Set expectations</a:t>
            </a:r>
          </a:p>
          <a:p>
            <a:pPr marL="690879" lvl="1" indent="-345439" algn="l">
              <a:lnSpc>
                <a:spcPts val="4799"/>
              </a:lnSpc>
              <a:buFont typeface="Arial"/>
              <a:buChar char="•"/>
            </a:pPr>
            <a:r>
              <a:rPr lang="en-US" sz="3199">
                <a:solidFill>
                  <a:srgbClr val="1D0D0E"/>
                </a:solidFill>
                <a:latin typeface="Arial"/>
              </a:rPr>
              <a:t>Prioritise your university work</a:t>
            </a:r>
          </a:p>
          <a:p>
            <a:pPr marL="690879" lvl="1" indent="-345439" algn="l">
              <a:lnSpc>
                <a:spcPts val="4799"/>
              </a:lnSpc>
              <a:buFont typeface="Arial"/>
              <a:buChar char="•"/>
            </a:pPr>
            <a:r>
              <a:rPr lang="en-US" sz="3199">
                <a:solidFill>
                  <a:srgbClr val="1D0D0E"/>
                </a:solidFill>
                <a:latin typeface="Arial"/>
              </a:rPr>
              <a:t>Utilise your committee</a:t>
            </a:r>
          </a:p>
          <a:p>
            <a:pPr marL="690879" lvl="1" indent="-345439" algn="l">
              <a:lnSpc>
                <a:spcPts val="4799"/>
              </a:lnSpc>
              <a:buFont typeface="Arial"/>
              <a:buChar char="•"/>
            </a:pPr>
            <a:r>
              <a:rPr lang="en-US" sz="3199">
                <a:solidFill>
                  <a:srgbClr val="1D0D0E"/>
                </a:solidFill>
                <a:latin typeface="Arial"/>
              </a:rPr>
              <a:t>Put an event on pause if you have to</a:t>
            </a:r>
          </a:p>
          <a:p>
            <a:pPr marL="690879" lvl="1" indent="-345439" algn="l">
              <a:lnSpc>
                <a:spcPts val="4799"/>
              </a:lnSpc>
              <a:buFont typeface="Arial"/>
              <a:buChar char="•"/>
            </a:pPr>
            <a:r>
              <a:rPr lang="en-US" sz="3199">
                <a:solidFill>
                  <a:srgbClr val="1D0D0E"/>
                </a:solidFill>
                <a:latin typeface="Arial"/>
              </a:rPr>
              <a:t>Speak with advice and counselling or other support services if you’re struggling</a:t>
            </a:r>
          </a:p>
          <a:p>
            <a:pPr marL="690879" lvl="1" indent="-345439" algn="l">
              <a:lnSpc>
                <a:spcPts val="4799"/>
              </a:lnSpc>
              <a:buFont typeface="Arial"/>
              <a:buChar char="•"/>
            </a:pPr>
            <a:r>
              <a:rPr lang="en-US" sz="3199">
                <a:solidFill>
                  <a:srgbClr val="1D0D0E"/>
                </a:solidFill>
                <a:latin typeface="Arial"/>
              </a:rPr>
              <a:t>Talk to the Students’ Union </a:t>
            </a:r>
          </a:p>
        </p:txBody>
      </p:sp>
      <p:sp>
        <p:nvSpPr>
          <p:cNvPr id="17" name="TextBox 17"/>
          <p:cNvSpPr txBox="1"/>
          <p:nvPr/>
        </p:nvSpPr>
        <p:spPr>
          <a:xfrm>
            <a:off x="3105875" y="1610328"/>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Getting the balance right</a:t>
            </a:r>
          </a:p>
        </p:txBody>
      </p:sp>
      <p:sp>
        <p:nvSpPr>
          <p:cNvPr id="18" name="TextBox 18"/>
          <p:cNvSpPr txBox="1"/>
          <p:nvPr/>
        </p:nvSpPr>
        <p:spPr>
          <a:xfrm rot="-5400000">
            <a:off x="-1862684"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BALANCE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06</a:t>
              </a:r>
            </a:p>
          </p:txBody>
        </p:sp>
      </p:grpSp>
      <p:sp>
        <p:nvSpPr>
          <p:cNvPr id="16" name="TextBox 16"/>
          <p:cNvSpPr txBox="1"/>
          <p:nvPr/>
        </p:nvSpPr>
        <p:spPr>
          <a:xfrm>
            <a:off x="2885964" y="2699733"/>
            <a:ext cx="14391236" cy="6031230"/>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Internal committee conflicts</a:t>
            </a:r>
          </a:p>
          <a:p>
            <a:pPr marL="690879" lvl="1" indent="-345439" algn="l">
              <a:lnSpc>
                <a:spcPts val="4799"/>
              </a:lnSpc>
              <a:buFont typeface="Arial"/>
              <a:buChar char="•"/>
            </a:pPr>
            <a:r>
              <a:rPr lang="en-US" sz="3199">
                <a:solidFill>
                  <a:srgbClr val="1D0D0E"/>
                </a:solidFill>
                <a:latin typeface="Arial"/>
              </a:rPr>
              <a:t>Have your President and Welfare Rep chat to anybody involved</a:t>
            </a:r>
          </a:p>
          <a:p>
            <a:pPr marL="690879" lvl="1" indent="-345439" algn="l">
              <a:lnSpc>
                <a:spcPts val="4799"/>
              </a:lnSpc>
              <a:buFont typeface="Arial"/>
              <a:buChar char="•"/>
            </a:pPr>
            <a:r>
              <a:rPr lang="en-US" sz="3199">
                <a:solidFill>
                  <a:srgbClr val="1D0D0E"/>
                </a:solidFill>
                <a:latin typeface="Arial"/>
              </a:rPr>
              <a:t>Attempt to resolve the issue within your committee</a:t>
            </a:r>
          </a:p>
          <a:p>
            <a:pPr marL="690879" lvl="1" indent="-345439" algn="l">
              <a:lnSpc>
                <a:spcPts val="4799"/>
              </a:lnSpc>
              <a:buFont typeface="Arial"/>
              <a:buChar char="•"/>
            </a:pPr>
            <a:r>
              <a:rPr lang="en-US" sz="3199">
                <a:solidFill>
                  <a:srgbClr val="1D0D0E"/>
                </a:solidFill>
                <a:latin typeface="Arial"/>
              </a:rPr>
              <a:t>Chat to the Students’ Union if it can’t be handled by your committee</a:t>
            </a:r>
          </a:p>
          <a:p>
            <a:pPr marL="690879" lvl="1" indent="-345439" algn="l">
              <a:lnSpc>
                <a:spcPts val="4799"/>
              </a:lnSpc>
              <a:buFont typeface="Arial"/>
              <a:buChar char="•"/>
            </a:pPr>
            <a:r>
              <a:rPr lang="en-US" sz="3199">
                <a:solidFill>
                  <a:srgbClr val="1D0D0E"/>
                </a:solidFill>
                <a:latin typeface="Arial"/>
              </a:rPr>
              <a:t>Don’t remove someone from a role without speaking to the SU first</a:t>
            </a:r>
          </a:p>
          <a:p>
            <a:pPr marL="690879" lvl="1" indent="-345439" algn="l">
              <a:lnSpc>
                <a:spcPts val="4799"/>
              </a:lnSpc>
              <a:buFont typeface="Arial"/>
              <a:buChar char="•"/>
            </a:pPr>
            <a:r>
              <a:rPr lang="en-US" sz="3199">
                <a:solidFill>
                  <a:srgbClr val="1D0D0E"/>
                </a:solidFill>
                <a:latin typeface="Arial"/>
              </a:rPr>
              <a:t>Speak with advice or other support services if your wellbeing has been impacted</a:t>
            </a:r>
          </a:p>
          <a:p>
            <a:pPr algn="l">
              <a:lnSpc>
                <a:spcPts val="4799"/>
              </a:lnSpc>
            </a:pPr>
            <a:r>
              <a:rPr lang="en-US" sz="3199">
                <a:solidFill>
                  <a:srgbClr val="1D0D0E"/>
                </a:solidFill>
                <a:latin typeface="Arial Bold"/>
              </a:rPr>
              <a:t>Most common committee conflicts</a:t>
            </a:r>
          </a:p>
          <a:p>
            <a:pPr marL="690879" lvl="1" indent="-345439" algn="l">
              <a:lnSpc>
                <a:spcPts val="4799"/>
              </a:lnSpc>
              <a:buFont typeface="Arial"/>
              <a:buChar char="•"/>
            </a:pPr>
            <a:r>
              <a:rPr lang="en-US" sz="3199">
                <a:solidFill>
                  <a:srgbClr val="1D0D0E"/>
                </a:solidFill>
                <a:latin typeface="Arial"/>
              </a:rPr>
              <a:t>People aren’t fulfilling their roles</a:t>
            </a:r>
          </a:p>
          <a:p>
            <a:pPr marL="690879" lvl="1" indent="-345439" algn="l">
              <a:lnSpc>
                <a:spcPts val="4799"/>
              </a:lnSpc>
              <a:buFont typeface="Arial"/>
              <a:buChar char="•"/>
            </a:pPr>
            <a:r>
              <a:rPr lang="en-US" sz="3199">
                <a:solidFill>
                  <a:srgbClr val="1D0D0E"/>
                </a:solidFill>
                <a:latin typeface="Arial"/>
              </a:rPr>
              <a:t>People aren’t communicating</a:t>
            </a:r>
          </a:p>
        </p:txBody>
      </p:sp>
      <p:sp>
        <p:nvSpPr>
          <p:cNvPr id="17" name="TextBox 17"/>
          <p:cNvSpPr txBox="1"/>
          <p:nvPr/>
        </p:nvSpPr>
        <p:spPr>
          <a:xfrm>
            <a:off x="3105875" y="1524603"/>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Handling Conflicts</a:t>
            </a:r>
          </a:p>
        </p:txBody>
      </p:sp>
      <p:sp>
        <p:nvSpPr>
          <p:cNvPr id="18" name="TextBox 18"/>
          <p:cNvSpPr txBox="1"/>
          <p:nvPr/>
        </p:nvSpPr>
        <p:spPr>
          <a:xfrm rot="-5400000">
            <a:off x="-1977187" y="4824412"/>
            <a:ext cx="6058993" cy="638175"/>
          </a:xfrm>
          <a:prstGeom prst="rect">
            <a:avLst/>
          </a:prstGeom>
        </p:spPr>
        <p:txBody>
          <a:bodyPr lIns="0" tIns="0" rIns="0" bIns="0" rtlCol="0" anchor="t">
            <a:spAutoFit/>
          </a:bodyPr>
          <a:lstStyle/>
          <a:p>
            <a:pPr algn="ctr">
              <a:lnSpc>
                <a:spcPts val="3000"/>
              </a:lnSpc>
            </a:pPr>
            <a:r>
              <a:rPr lang="en-US" sz="6000">
                <a:solidFill>
                  <a:srgbClr val="FFFFFF"/>
                </a:solidFill>
                <a:latin typeface="Arial Bold"/>
              </a:rPr>
              <a:t>CONFLICT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07</a:t>
              </a:r>
            </a:p>
          </p:txBody>
        </p:sp>
      </p:grpSp>
      <p:sp>
        <p:nvSpPr>
          <p:cNvPr id="16" name="TextBox 16"/>
          <p:cNvSpPr txBox="1"/>
          <p:nvPr/>
        </p:nvSpPr>
        <p:spPr>
          <a:xfrm>
            <a:off x="2885964" y="2699733"/>
            <a:ext cx="14391236" cy="4231005"/>
          </a:xfrm>
          <a:prstGeom prst="rect">
            <a:avLst/>
          </a:prstGeom>
        </p:spPr>
        <p:txBody>
          <a:bodyPr lIns="0" tIns="0" rIns="0" bIns="0" rtlCol="0" anchor="t">
            <a:spAutoFit/>
          </a:bodyPr>
          <a:lstStyle/>
          <a:p>
            <a:pPr algn="l">
              <a:lnSpc>
                <a:spcPts val="4799"/>
              </a:lnSpc>
            </a:pPr>
            <a:r>
              <a:rPr lang="en-US" sz="3199">
                <a:solidFill>
                  <a:srgbClr val="1D0D0E"/>
                </a:solidFill>
                <a:latin typeface="Arial Bold"/>
              </a:rPr>
              <a:t>Student Group member conflicts</a:t>
            </a:r>
          </a:p>
          <a:p>
            <a:pPr marL="690879" lvl="1" indent="-345439" algn="l">
              <a:lnSpc>
                <a:spcPts val="4799"/>
              </a:lnSpc>
              <a:buFont typeface="Arial"/>
              <a:buChar char="•"/>
            </a:pPr>
            <a:r>
              <a:rPr lang="en-US" sz="3199">
                <a:solidFill>
                  <a:srgbClr val="1D0D0E"/>
                </a:solidFill>
                <a:latin typeface="Arial"/>
              </a:rPr>
              <a:t>If you are at an event separate the people involved</a:t>
            </a:r>
          </a:p>
          <a:p>
            <a:pPr marL="690879" lvl="1" indent="-345439" algn="l">
              <a:lnSpc>
                <a:spcPts val="4799"/>
              </a:lnSpc>
              <a:buFont typeface="Arial"/>
              <a:buChar char="•"/>
            </a:pPr>
            <a:r>
              <a:rPr lang="en-US" sz="3199">
                <a:solidFill>
                  <a:srgbClr val="1D0D0E"/>
                </a:solidFill>
                <a:latin typeface="Arial"/>
              </a:rPr>
              <a:t>Try and have a conversation with those involved to see what happened</a:t>
            </a:r>
          </a:p>
          <a:p>
            <a:pPr marL="690879" lvl="1" indent="-345439" algn="l">
              <a:lnSpc>
                <a:spcPts val="4799"/>
              </a:lnSpc>
              <a:buFont typeface="Arial"/>
              <a:buChar char="•"/>
            </a:pPr>
            <a:r>
              <a:rPr lang="en-US" sz="3199">
                <a:solidFill>
                  <a:srgbClr val="1D0D0E"/>
                </a:solidFill>
                <a:latin typeface="Arial"/>
              </a:rPr>
              <a:t>Report any major incident to the Student’s Union</a:t>
            </a:r>
          </a:p>
          <a:p>
            <a:pPr marL="690879" lvl="1" indent="-345439" algn="l">
              <a:lnSpc>
                <a:spcPts val="4799"/>
              </a:lnSpc>
              <a:buFont typeface="Arial"/>
              <a:buChar char="•"/>
            </a:pPr>
            <a:r>
              <a:rPr lang="en-US" sz="3199">
                <a:solidFill>
                  <a:srgbClr val="1D0D0E"/>
                </a:solidFill>
                <a:latin typeface="Arial"/>
              </a:rPr>
              <a:t>Signpost the students involved to any relevant welfare support</a:t>
            </a:r>
          </a:p>
          <a:p>
            <a:pPr marL="690879" lvl="1" indent="-345439" algn="l">
              <a:lnSpc>
                <a:spcPts val="4799"/>
              </a:lnSpc>
              <a:buFont typeface="Arial"/>
              <a:buChar char="•"/>
            </a:pPr>
            <a:r>
              <a:rPr lang="en-US" sz="3199">
                <a:solidFill>
                  <a:srgbClr val="1D0D0E"/>
                </a:solidFill>
                <a:latin typeface="Arial"/>
              </a:rPr>
              <a:t>If you want to remove someone from your student group, please contact the Students’ Union first</a:t>
            </a:r>
          </a:p>
        </p:txBody>
      </p:sp>
      <p:sp>
        <p:nvSpPr>
          <p:cNvPr id="17" name="TextBox 17"/>
          <p:cNvSpPr txBox="1"/>
          <p:nvPr/>
        </p:nvSpPr>
        <p:spPr>
          <a:xfrm>
            <a:off x="3105875" y="1524603"/>
            <a:ext cx="13951413" cy="762000"/>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Handling Conflicts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09814" y="167020"/>
            <a:ext cx="2323166" cy="9952960"/>
            <a:chOff x="0" y="0"/>
            <a:chExt cx="611863" cy="2621356"/>
          </a:xfrm>
        </p:grpSpPr>
        <p:sp>
          <p:nvSpPr>
            <p:cNvPr id="3" name="Freeform 3"/>
            <p:cNvSpPr/>
            <p:nvPr/>
          </p:nvSpPr>
          <p:spPr>
            <a:xfrm>
              <a:off x="0" y="0"/>
              <a:ext cx="611863" cy="2621356"/>
            </a:xfrm>
            <a:custGeom>
              <a:avLst/>
              <a:gdLst/>
              <a:ahLst/>
              <a:cxnLst/>
              <a:rect l="l" t="t" r="r" b="b"/>
              <a:pathLst>
                <a:path w="611863" h="2621356">
                  <a:moveTo>
                    <a:pt x="209947" y="0"/>
                  </a:moveTo>
                  <a:lnTo>
                    <a:pt x="401916" y="0"/>
                  </a:lnTo>
                  <a:cubicBezTo>
                    <a:pt x="457597" y="0"/>
                    <a:pt x="510998" y="22119"/>
                    <a:pt x="550371" y="61492"/>
                  </a:cubicBezTo>
                  <a:cubicBezTo>
                    <a:pt x="589743" y="100865"/>
                    <a:pt x="611863" y="154265"/>
                    <a:pt x="611863" y="209947"/>
                  </a:cubicBezTo>
                  <a:lnTo>
                    <a:pt x="611863" y="2411409"/>
                  </a:lnTo>
                  <a:cubicBezTo>
                    <a:pt x="611863" y="2527359"/>
                    <a:pt x="517866" y="2621356"/>
                    <a:pt x="401916" y="2621356"/>
                  </a:cubicBezTo>
                  <a:lnTo>
                    <a:pt x="209947" y="2621356"/>
                  </a:lnTo>
                  <a:cubicBezTo>
                    <a:pt x="93996" y="2621356"/>
                    <a:pt x="0" y="2527359"/>
                    <a:pt x="0" y="2411409"/>
                  </a:cubicBezTo>
                  <a:lnTo>
                    <a:pt x="0" y="209947"/>
                  </a:lnTo>
                  <a:cubicBezTo>
                    <a:pt x="0" y="93996"/>
                    <a:pt x="93996" y="0"/>
                    <a:pt x="209947" y="0"/>
                  </a:cubicBezTo>
                  <a:close/>
                </a:path>
              </a:pathLst>
            </a:custGeom>
            <a:solidFill>
              <a:srgbClr val="F68339"/>
            </a:solidFill>
          </p:spPr>
          <p:txBody>
            <a:bodyPr/>
            <a:lstStyle/>
            <a:p>
              <a:endParaRPr lang="en-GB"/>
            </a:p>
          </p:txBody>
        </p:sp>
        <p:sp>
          <p:nvSpPr>
            <p:cNvPr id="4" name="TextBox 4"/>
            <p:cNvSpPr txBox="1"/>
            <p:nvPr/>
          </p:nvSpPr>
          <p:spPr>
            <a:xfrm>
              <a:off x="0" y="-38100"/>
              <a:ext cx="611863" cy="2659456"/>
            </a:xfrm>
            <a:prstGeom prst="rect">
              <a:avLst/>
            </a:prstGeom>
          </p:spPr>
          <p:txBody>
            <a:bodyPr lIns="50800" tIns="50800" rIns="50800" bIns="50800" rtlCol="0" anchor="ctr"/>
            <a:lstStyle/>
            <a:p>
              <a:pPr algn="ctr">
                <a:lnSpc>
                  <a:spcPts val="2659"/>
                </a:lnSpc>
                <a:spcBef>
                  <a:spcPct val="0"/>
                </a:spcBef>
              </a:pPr>
              <a:endParaRPr/>
            </a:p>
          </p:txBody>
        </p:sp>
      </p:grpSp>
      <p:grpSp>
        <p:nvGrpSpPr>
          <p:cNvPr id="5" name="Group 5"/>
          <p:cNvGrpSpPr/>
          <p:nvPr/>
        </p:nvGrpSpPr>
        <p:grpSpPr>
          <a:xfrm>
            <a:off x="1597652" y="0"/>
            <a:ext cx="16967860" cy="10287000"/>
            <a:chOff x="0" y="0"/>
            <a:chExt cx="4468901" cy="2709333"/>
          </a:xfrm>
        </p:grpSpPr>
        <p:sp>
          <p:nvSpPr>
            <p:cNvPr id="6" name="Freeform 6"/>
            <p:cNvSpPr/>
            <p:nvPr/>
          </p:nvSpPr>
          <p:spPr>
            <a:xfrm>
              <a:off x="0" y="0"/>
              <a:ext cx="4468902" cy="2709333"/>
            </a:xfrm>
            <a:custGeom>
              <a:avLst/>
              <a:gdLst/>
              <a:ahLst/>
              <a:cxnLst/>
              <a:rect l="l" t="t" r="r" b="b"/>
              <a:pathLst>
                <a:path w="4468902" h="2709333">
                  <a:moveTo>
                    <a:pt x="28745" y="0"/>
                  </a:moveTo>
                  <a:lnTo>
                    <a:pt x="4440156" y="0"/>
                  </a:lnTo>
                  <a:cubicBezTo>
                    <a:pt x="4456032" y="0"/>
                    <a:pt x="4468902" y="12870"/>
                    <a:pt x="4468902" y="28745"/>
                  </a:cubicBezTo>
                  <a:lnTo>
                    <a:pt x="4468902" y="2680588"/>
                  </a:lnTo>
                  <a:cubicBezTo>
                    <a:pt x="4468902" y="2696464"/>
                    <a:pt x="4456032" y="2709333"/>
                    <a:pt x="4440156" y="2709333"/>
                  </a:cubicBezTo>
                  <a:lnTo>
                    <a:pt x="28745" y="2709333"/>
                  </a:lnTo>
                  <a:cubicBezTo>
                    <a:pt x="12870" y="2709333"/>
                    <a:pt x="0" y="2696464"/>
                    <a:pt x="0" y="2680588"/>
                  </a:cubicBezTo>
                  <a:lnTo>
                    <a:pt x="0" y="28745"/>
                  </a:lnTo>
                  <a:cubicBezTo>
                    <a:pt x="0" y="12870"/>
                    <a:pt x="12870" y="0"/>
                    <a:pt x="28745" y="0"/>
                  </a:cubicBezTo>
                  <a:close/>
                </a:path>
              </a:pathLst>
            </a:custGeom>
            <a:solidFill>
              <a:srgbClr val="FFFFFF"/>
            </a:solidFill>
          </p:spPr>
          <p:txBody>
            <a:bodyPr/>
            <a:lstStyle/>
            <a:p>
              <a:endParaRPr lang="en-GB"/>
            </a:p>
          </p:txBody>
        </p:sp>
        <p:sp>
          <p:nvSpPr>
            <p:cNvPr id="7" name="TextBox 7"/>
            <p:cNvSpPr txBox="1"/>
            <p:nvPr/>
          </p:nvSpPr>
          <p:spPr>
            <a:xfrm>
              <a:off x="0" y="-38100"/>
              <a:ext cx="4468901" cy="2747433"/>
            </a:xfrm>
            <a:prstGeom prst="rect">
              <a:avLst/>
            </a:prstGeom>
          </p:spPr>
          <p:txBody>
            <a:bodyPr lIns="50800" tIns="50800" rIns="50800" bIns="50800" rtlCol="0" anchor="ctr"/>
            <a:lstStyle/>
            <a:p>
              <a:pPr algn="ctr">
                <a:lnSpc>
                  <a:spcPts val="2659"/>
                </a:lnSpc>
              </a:pPr>
              <a:endParaRPr/>
            </a:p>
            <a:p>
              <a:pPr algn="ctr">
                <a:lnSpc>
                  <a:spcPts val="2659"/>
                </a:lnSpc>
                <a:spcBef>
                  <a:spcPct val="0"/>
                </a:spcBef>
              </a:pPr>
              <a:endParaRPr/>
            </a:p>
          </p:txBody>
        </p:sp>
      </p:grpSp>
      <p:grpSp>
        <p:nvGrpSpPr>
          <p:cNvPr id="8" name="Group 8"/>
          <p:cNvGrpSpPr/>
          <p:nvPr/>
        </p:nvGrpSpPr>
        <p:grpSpPr>
          <a:xfrm>
            <a:off x="2130799" y="840823"/>
            <a:ext cx="15901565" cy="8181877"/>
            <a:chOff x="0" y="0"/>
            <a:chExt cx="4188067" cy="2154898"/>
          </a:xfrm>
        </p:grpSpPr>
        <p:sp>
          <p:nvSpPr>
            <p:cNvPr id="9" name="Freeform 9"/>
            <p:cNvSpPr/>
            <p:nvPr/>
          </p:nvSpPr>
          <p:spPr>
            <a:xfrm>
              <a:off x="0" y="0"/>
              <a:ext cx="4188066" cy="2154898"/>
            </a:xfrm>
            <a:custGeom>
              <a:avLst/>
              <a:gdLst/>
              <a:ahLst/>
              <a:cxnLst/>
              <a:rect l="l" t="t" r="r" b="b"/>
              <a:pathLst>
                <a:path w="4188066" h="2154898">
                  <a:moveTo>
                    <a:pt x="14606" y="0"/>
                  </a:moveTo>
                  <a:lnTo>
                    <a:pt x="4173460" y="0"/>
                  </a:lnTo>
                  <a:cubicBezTo>
                    <a:pt x="4181527" y="0"/>
                    <a:pt x="4188066" y="6539"/>
                    <a:pt x="4188066" y="14606"/>
                  </a:cubicBezTo>
                  <a:lnTo>
                    <a:pt x="4188066" y="2140292"/>
                  </a:lnTo>
                  <a:cubicBezTo>
                    <a:pt x="4188066" y="2144165"/>
                    <a:pt x="4186528" y="2147880"/>
                    <a:pt x="4183788" y="2150620"/>
                  </a:cubicBezTo>
                  <a:cubicBezTo>
                    <a:pt x="4181049" y="2153359"/>
                    <a:pt x="4177334" y="2154898"/>
                    <a:pt x="4173460" y="2154898"/>
                  </a:cubicBezTo>
                  <a:lnTo>
                    <a:pt x="14606" y="2154898"/>
                  </a:lnTo>
                  <a:cubicBezTo>
                    <a:pt x="6539" y="2154898"/>
                    <a:pt x="0" y="2148358"/>
                    <a:pt x="0" y="2140292"/>
                  </a:cubicBezTo>
                  <a:lnTo>
                    <a:pt x="0" y="14606"/>
                  </a:lnTo>
                  <a:cubicBezTo>
                    <a:pt x="0" y="6539"/>
                    <a:pt x="6539" y="0"/>
                    <a:pt x="14606" y="0"/>
                  </a:cubicBezTo>
                  <a:close/>
                </a:path>
              </a:pathLst>
            </a:custGeom>
            <a:solidFill>
              <a:srgbClr val="FFEEEA"/>
            </a:solidFill>
          </p:spPr>
          <p:txBody>
            <a:bodyPr/>
            <a:lstStyle/>
            <a:p>
              <a:endParaRPr lang="en-GB"/>
            </a:p>
          </p:txBody>
        </p:sp>
        <p:sp>
          <p:nvSpPr>
            <p:cNvPr id="10" name="TextBox 10"/>
            <p:cNvSpPr txBox="1"/>
            <p:nvPr/>
          </p:nvSpPr>
          <p:spPr>
            <a:xfrm>
              <a:off x="0" y="-38100"/>
              <a:ext cx="4188067" cy="2192998"/>
            </a:xfrm>
            <a:prstGeom prst="rect">
              <a:avLst/>
            </a:prstGeom>
          </p:spPr>
          <p:txBody>
            <a:bodyPr lIns="50800" tIns="50800" rIns="50800" bIns="50800" rtlCol="0" anchor="ctr"/>
            <a:lstStyle/>
            <a:p>
              <a:pPr algn="ctr">
                <a:lnSpc>
                  <a:spcPts val="2659"/>
                </a:lnSpc>
                <a:spcBef>
                  <a:spcPct val="0"/>
                </a:spcBef>
              </a:pPr>
              <a:endParaRPr/>
            </a:p>
          </p:txBody>
        </p:sp>
      </p:grpSp>
      <p:grpSp>
        <p:nvGrpSpPr>
          <p:cNvPr id="11" name="Group 11"/>
          <p:cNvGrpSpPr/>
          <p:nvPr/>
        </p:nvGrpSpPr>
        <p:grpSpPr>
          <a:xfrm>
            <a:off x="16961859" y="9205580"/>
            <a:ext cx="1070506" cy="914400"/>
            <a:chOff x="0" y="0"/>
            <a:chExt cx="1427341" cy="1219200"/>
          </a:xfrm>
        </p:grpSpPr>
        <p:grpSp>
          <p:nvGrpSpPr>
            <p:cNvPr id="12" name="Group 12"/>
            <p:cNvGrpSpPr/>
            <p:nvPr/>
          </p:nvGrpSpPr>
          <p:grpSpPr>
            <a:xfrm>
              <a:off x="116411" y="0"/>
              <a:ext cx="1194519" cy="1219200"/>
              <a:chOff x="0" y="0"/>
              <a:chExt cx="397701" cy="405919"/>
            </a:xfrm>
          </p:grpSpPr>
          <p:sp>
            <p:nvSpPr>
              <p:cNvPr id="13" name="Freeform 13"/>
              <p:cNvSpPr/>
              <p:nvPr/>
            </p:nvSpPr>
            <p:spPr>
              <a:xfrm>
                <a:off x="0" y="0"/>
                <a:ext cx="397701" cy="405919"/>
              </a:xfrm>
              <a:custGeom>
                <a:avLst/>
                <a:gdLst/>
                <a:ahLst/>
                <a:cxnLst/>
                <a:rect l="l" t="t" r="r" b="b"/>
                <a:pathLst>
                  <a:path w="397701" h="405919">
                    <a:moveTo>
                      <a:pt x="198851" y="0"/>
                    </a:moveTo>
                    <a:lnTo>
                      <a:pt x="198851" y="0"/>
                    </a:lnTo>
                    <a:cubicBezTo>
                      <a:pt x="308673" y="0"/>
                      <a:pt x="397701" y="89028"/>
                      <a:pt x="397701" y="198851"/>
                    </a:cubicBezTo>
                    <a:lnTo>
                      <a:pt x="397701" y="207068"/>
                    </a:lnTo>
                    <a:cubicBezTo>
                      <a:pt x="397701" y="316890"/>
                      <a:pt x="308673" y="405919"/>
                      <a:pt x="198851" y="405919"/>
                    </a:cubicBezTo>
                    <a:lnTo>
                      <a:pt x="198851" y="405919"/>
                    </a:lnTo>
                    <a:cubicBezTo>
                      <a:pt x="89028" y="405919"/>
                      <a:pt x="0" y="316890"/>
                      <a:pt x="0" y="207068"/>
                    </a:cubicBezTo>
                    <a:lnTo>
                      <a:pt x="0" y="198851"/>
                    </a:lnTo>
                    <a:cubicBezTo>
                      <a:pt x="0" y="89028"/>
                      <a:pt x="89028" y="0"/>
                      <a:pt x="198851" y="0"/>
                    </a:cubicBezTo>
                    <a:close/>
                  </a:path>
                </a:pathLst>
              </a:custGeom>
              <a:solidFill>
                <a:srgbClr val="FF8C67"/>
              </a:solidFill>
            </p:spPr>
            <p:txBody>
              <a:bodyPr/>
              <a:lstStyle/>
              <a:p>
                <a:endParaRPr lang="en-GB"/>
              </a:p>
            </p:txBody>
          </p:sp>
          <p:sp>
            <p:nvSpPr>
              <p:cNvPr id="14" name="TextBox 14"/>
              <p:cNvSpPr txBox="1"/>
              <p:nvPr/>
            </p:nvSpPr>
            <p:spPr>
              <a:xfrm>
                <a:off x="0" y="-38100"/>
                <a:ext cx="397701" cy="444019"/>
              </a:xfrm>
              <a:prstGeom prst="rect">
                <a:avLst/>
              </a:prstGeom>
            </p:spPr>
            <p:txBody>
              <a:bodyPr lIns="50800" tIns="50800" rIns="50800" bIns="50800" rtlCol="0" anchor="ctr"/>
              <a:lstStyle/>
              <a:p>
                <a:pPr algn="ctr">
                  <a:lnSpc>
                    <a:spcPts val="2659"/>
                  </a:lnSpc>
                  <a:spcBef>
                    <a:spcPct val="0"/>
                  </a:spcBef>
                </a:pPr>
                <a:endParaRPr/>
              </a:p>
            </p:txBody>
          </p:sp>
        </p:grpSp>
        <p:sp>
          <p:nvSpPr>
            <p:cNvPr id="15" name="TextBox 15"/>
            <p:cNvSpPr txBox="1"/>
            <p:nvPr/>
          </p:nvSpPr>
          <p:spPr>
            <a:xfrm>
              <a:off x="0" y="495577"/>
              <a:ext cx="1427341" cy="475696"/>
            </a:xfrm>
            <a:prstGeom prst="rect">
              <a:avLst/>
            </a:prstGeom>
          </p:spPr>
          <p:txBody>
            <a:bodyPr lIns="0" tIns="0" rIns="0" bIns="0" rtlCol="0" anchor="t">
              <a:spAutoFit/>
            </a:bodyPr>
            <a:lstStyle/>
            <a:p>
              <a:pPr algn="ctr">
                <a:lnSpc>
                  <a:spcPts val="1779"/>
                </a:lnSpc>
              </a:pPr>
              <a:r>
                <a:rPr lang="en-US" sz="3559">
                  <a:solidFill>
                    <a:srgbClr val="FFFFFF"/>
                  </a:solidFill>
                  <a:latin typeface="Open Sans Bold"/>
                </a:rPr>
                <a:t>08</a:t>
              </a:r>
            </a:p>
          </p:txBody>
        </p:sp>
      </p:grpSp>
      <p:sp>
        <p:nvSpPr>
          <p:cNvPr id="16" name="TextBox 16"/>
          <p:cNvSpPr txBox="1"/>
          <p:nvPr/>
        </p:nvSpPr>
        <p:spPr>
          <a:xfrm>
            <a:off x="2790534" y="3640172"/>
            <a:ext cx="14391236" cy="2430780"/>
          </a:xfrm>
          <a:prstGeom prst="rect">
            <a:avLst/>
          </a:prstGeom>
        </p:spPr>
        <p:txBody>
          <a:bodyPr lIns="0" tIns="0" rIns="0" bIns="0" rtlCol="0" anchor="t">
            <a:spAutoFit/>
          </a:bodyPr>
          <a:lstStyle/>
          <a:p>
            <a:pPr marL="690879" lvl="1" indent="-345439" algn="l">
              <a:lnSpc>
                <a:spcPts val="4799"/>
              </a:lnSpc>
              <a:buFont typeface="Arial"/>
              <a:buChar char="•"/>
            </a:pPr>
            <a:r>
              <a:rPr lang="en-US" sz="3199">
                <a:solidFill>
                  <a:srgbClr val="1D0D0E"/>
                </a:solidFill>
                <a:latin typeface="Arial"/>
              </a:rPr>
              <a:t>Have a full timeline of events</a:t>
            </a:r>
          </a:p>
          <a:p>
            <a:pPr marL="690879" lvl="1" indent="-345439" algn="l">
              <a:lnSpc>
                <a:spcPts val="4799"/>
              </a:lnSpc>
              <a:buFont typeface="Arial"/>
              <a:buChar char="•"/>
            </a:pPr>
            <a:r>
              <a:rPr lang="en-US" sz="3199">
                <a:solidFill>
                  <a:srgbClr val="1D0D0E"/>
                </a:solidFill>
                <a:latin typeface="Arial"/>
              </a:rPr>
              <a:t>Come into the meeting with a suggested outcome</a:t>
            </a:r>
          </a:p>
          <a:p>
            <a:pPr marL="690879" lvl="1" indent="-345439" algn="l">
              <a:lnSpc>
                <a:spcPts val="4799"/>
              </a:lnSpc>
              <a:buFont typeface="Arial"/>
              <a:buChar char="•"/>
            </a:pPr>
            <a:r>
              <a:rPr lang="en-US" sz="3199">
                <a:solidFill>
                  <a:srgbClr val="1D0D0E"/>
                </a:solidFill>
                <a:latin typeface="Arial"/>
              </a:rPr>
              <a:t>Evidence is key -- we need clear evidence</a:t>
            </a:r>
          </a:p>
          <a:p>
            <a:pPr marL="690879" lvl="1" indent="-345439" algn="l">
              <a:lnSpc>
                <a:spcPts val="4799"/>
              </a:lnSpc>
              <a:buFont typeface="Arial"/>
              <a:buChar char="•"/>
            </a:pPr>
            <a:r>
              <a:rPr lang="en-US" sz="3199">
                <a:solidFill>
                  <a:srgbClr val="1D0D0E"/>
                </a:solidFill>
                <a:latin typeface="Arial"/>
              </a:rPr>
              <a:t>Be open and honest - we will be open and honest with you</a:t>
            </a:r>
          </a:p>
        </p:txBody>
      </p:sp>
      <p:sp>
        <p:nvSpPr>
          <p:cNvPr id="17" name="TextBox 17"/>
          <p:cNvSpPr txBox="1"/>
          <p:nvPr/>
        </p:nvSpPr>
        <p:spPr>
          <a:xfrm>
            <a:off x="3010445" y="1634331"/>
            <a:ext cx="13951413" cy="1438275"/>
          </a:xfrm>
          <a:prstGeom prst="rect">
            <a:avLst/>
          </a:prstGeom>
        </p:spPr>
        <p:txBody>
          <a:bodyPr lIns="0" tIns="0" rIns="0" bIns="0" rtlCol="0" anchor="t">
            <a:spAutoFit/>
          </a:bodyPr>
          <a:lstStyle/>
          <a:p>
            <a:pPr algn="ctr">
              <a:lnSpc>
                <a:spcPts val="5399"/>
              </a:lnSpc>
            </a:pPr>
            <a:r>
              <a:rPr lang="en-US" sz="4499">
                <a:solidFill>
                  <a:srgbClr val="FF914D"/>
                </a:solidFill>
                <a:latin typeface="Arial Bold"/>
              </a:rPr>
              <a:t>Raising a complaint to the SU</a:t>
            </a:r>
          </a:p>
          <a:p>
            <a:pPr algn="ctr">
              <a:lnSpc>
                <a:spcPts val="5399"/>
              </a:lnSpc>
            </a:pPr>
            <a:r>
              <a:rPr lang="en-US" sz="4499">
                <a:solidFill>
                  <a:srgbClr val="FF914D"/>
                </a:solidFill>
                <a:latin typeface="Arial Bold"/>
              </a:rPr>
              <a:t>key steps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F2640180C94E14BA2422EE199C5A9B4" ma:contentTypeVersion="7" ma:contentTypeDescription="Create a new document." ma:contentTypeScope="" ma:versionID="2de54bf61be862876c7ed22df05cb695">
  <xsd:schema xmlns:xsd="http://www.w3.org/2001/XMLSchema" xmlns:xs="http://www.w3.org/2001/XMLSchema" xmlns:p="http://schemas.microsoft.com/office/2006/metadata/properties" xmlns:ns2="14c2cfe9-6074-42f2-a886-b2703f82d0bd" targetNamespace="http://schemas.microsoft.com/office/2006/metadata/properties" ma:root="true" ma:fieldsID="00e91f5f0d10c738d2603f1e769c9dc0" ns2:_="">
    <xsd:import namespace="14c2cfe9-6074-42f2-a886-b2703f82d0b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c2cfe9-6074-42f2-a886-b2703f82d0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38BB81-DDE3-4630-B4C8-3A497E8E3887}">
  <ds:schemaRefs>
    <ds:schemaRef ds:uri="http://schemas.microsoft.com/sharepoint/v3/contenttype/forms"/>
  </ds:schemaRefs>
</ds:datastoreItem>
</file>

<file path=customXml/itemProps2.xml><?xml version="1.0" encoding="utf-8"?>
<ds:datastoreItem xmlns:ds="http://schemas.openxmlformats.org/officeDocument/2006/customXml" ds:itemID="{5506A80D-193C-45B2-B9CD-641A42041B8C}">
  <ds:schemaRefs>
    <ds:schemaRef ds:uri="http://purl.org/dc/elements/1.1/"/>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14c2cfe9-6074-42f2-a886-b2703f82d0bd"/>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5FC5844-19E2-4E16-8E3E-A6C7C967B0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c2cfe9-6074-42f2-a886-b2703f82d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1876</TotalTime>
  <Words>1320</Words>
  <Application>Microsoft Office PowerPoint</Application>
  <PresentationFormat>Custom</PresentationFormat>
  <Paragraphs>232</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Calibri</vt:lpstr>
      <vt:lpstr>Open Sans Bold</vt:lpstr>
      <vt:lpstr>Open Sans Extra Bold Bold</vt:lpstr>
      <vt:lpstr>Arial Bold Italics</vt:lpstr>
      <vt:lpstr>Arial Bold</vt:lpstr>
      <vt:lpstr>Arial Italics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Address: City Students’ Union, University of London, Northampton Square, London, EC1V 0HB</dc:title>
  <dc:creator>Hussain, Ruzina</dc:creator>
  <cp:lastModifiedBy>Ginger, Ryan</cp:lastModifiedBy>
  <cp:revision>3</cp:revision>
  <dcterms:created xsi:type="dcterms:W3CDTF">2006-08-16T00:00:00Z</dcterms:created>
  <dcterms:modified xsi:type="dcterms:W3CDTF">2024-06-20T16:09:48Z</dcterms:modified>
  <dc:identifier>DAGIAzKVmoo</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6c24981-b6df-48f8-949b-0896357b9b03_Enabled">
    <vt:lpwstr>true</vt:lpwstr>
  </property>
  <property fmtid="{D5CDD505-2E9C-101B-9397-08002B2CF9AE}" pid="3" name="MSIP_Label_06c24981-b6df-48f8-949b-0896357b9b03_SetDate">
    <vt:lpwstr>2024-06-13T14:11:01Z</vt:lpwstr>
  </property>
  <property fmtid="{D5CDD505-2E9C-101B-9397-08002B2CF9AE}" pid="4" name="MSIP_Label_06c24981-b6df-48f8-949b-0896357b9b03_Method">
    <vt:lpwstr>Standard</vt:lpwstr>
  </property>
  <property fmtid="{D5CDD505-2E9C-101B-9397-08002B2CF9AE}" pid="5" name="MSIP_Label_06c24981-b6df-48f8-949b-0896357b9b03_Name">
    <vt:lpwstr>Official</vt:lpwstr>
  </property>
  <property fmtid="{D5CDD505-2E9C-101B-9397-08002B2CF9AE}" pid="6" name="MSIP_Label_06c24981-b6df-48f8-949b-0896357b9b03_SiteId">
    <vt:lpwstr>dd615949-5bd0-4da0-ac52-28ef8d336373</vt:lpwstr>
  </property>
  <property fmtid="{D5CDD505-2E9C-101B-9397-08002B2CF9AE}" pid="7" name="MSIP_Label_06c24981-b6df-48f8-949b-0896357b9b03_ActionId">
    <vt:lpwstr>0b1bd793-1bcb-420f-86bd-7379f28e1d8e</vt:lpwstr>
  </property>
  <property fmtid="{D5CDD505-2E9C-101B-9397-08002B2CF9AE}" pid="8" name="MSIP_Label_06c24981-b6df-48f8-949b-0896357b9b03_ContentBits">
    <vt:lpwstr>0</vt:lpwstr>
  </property>
  <property fmtid="{D5CDD505-2E9C-101B-9397-08002B2CF9AE}" pid="9" name="ContentTypeId">
    <vt:lpwstr>0x010100CF2640180C94E14BA2422EE199C5A9B4</vt:lpwstr>
  </property>
</Properties>
</file>