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9_CFA14140.xml" ContentType="application/vnd.ms-powerpoint.comments+xml"/>
  <Override PartName="/ppt/comments/modernComment_115_3A0520CA.xml" ContentType="application/vnd.ms-powerpoint.comments+xml"/>
  <Override PartName="/ppt/notesSlides/notesSlide1.xml" ContentType="application/vnd.openxmlformats-officedocument.presentationml.notesSlide+xml"/>
  <Override PartName="/ppt/comments/modernComment_117_DC82802F.xml" ContentType="application/vnd.ms-powerpoint.comments+xml"/>
  <Override PartName="/ppt/notesSlides/notesSlide2.xml" ContentType="application/vnd.openxmlformats-officedocument.presentationml.notesSlide+xml"/>
  <Override PartName="/ppt/comments/modernComment_10B_73287FAF.xml" ContentType="application/vnd.ms-powerpoint.comments+xml"/>
  <Override PartName="/ppt/comments/modernComment_10D_DDBA405C.xml" ContentType="application/vnd.ms-powerpoint.comments+xml"/>
  <Override PartName="/ppt/comments/modernComment_111_79731C4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65" r:id="rId6"/>
    <p:sldId id="276" r:id="rId7"/>
    <p:sldId id="259" r:id="rId8"/>
    <p:sldId id="277" r:id="rId9"/>
    <p:sldId id="279" r:id="rId10"/>
    <p:sldId id="275" r:id="rId11"/>
    <p:sldId id="278" r:id="rId12"/>
    <p:sldId id="281" r:id="rId13"/>
    <p:sldId id="283" r:id="rId14"/>
    <p:sldId id="271" r:id="rId15"/>
    <p:sldId id="267" r:id="rId16"/>
    <p:sldId id="269" r:id="rId17"/>
    <p:sldId id="273" r:id="rId18"/>
    <p:sldId id="268" r:id="rId19"/>
    <p:sldId id="272" r:id="rId20"/>
    <p:sldId id="282" r:id="rId21"/>
    <p:sldId id="266" r:id="rId22"/>
    <p:sldId id="270" r:id="rId23"/>
    <p:sldId id="274"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570250-89C2-8879-006F-40FDAEC6F06A}" name="Ginger, Ryan" initials="RG" userId="S::Ryan.Ginger@city.ac.uk::02a1e901-2559-46cc-ba75-122a18e306b1" providerId="AD"/>
  <p188:author id="{DBB28E9E-962C-2C12-04DD-2D7210DDC1C3}" name="Ginger, Ryan" initials="GR" userId="S::ryan.ginger@city.ac.uk::02a1e901-2559-46cc-ba75-122a18e306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C90B69-8FA4-B3BA-7130-30329C2542EB}" v="16" dt="2024-06-10T14:48:24.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48"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ger, Ryan" userId="02a1e901-2559-46cc-ba75-122a18e306b1" providerId="ADAL" clId="{130202CD-7FBE-4D34-9F92-64919736F90A}"/>
    <pc:docChg chg="delSld">
      <pc:chgData name="Ginger, Ryan" userId="02a1e901-2559-46cc-ba75-122a18e306b1" providerId="ADAL" clId="{130202CD-7FBE-4D34-9F92-64919736F90A}" dt="2024-06-10T14:49:45.909" v="0" actId="2696"/>
      <pc:docMkLst>
        <pc:docMk/>
      </pc:docMkLst>
      <pc:sldChg chg="del">
        <pc:chgData name="Ginger, Ryan" userId="02a1e901-2559-46cc-ba75-122a18e306b1" providerId="ADAL" clId="{130202CD-7FBE-4D34-9F92-64919736F90A}" dt="2024-06-10T14:49:45.909" v="0" actId="2696"/>
        <pc:sldMkLst>
          <pc:docMk/>
          <pc:sldMk cId="936626355" sldId="264"/>
        </pc:sldMkLst>
      </pc:sldChg>
    </pc:docChg>
  </pc:docChgLst>
  <pc:docChgLst>
    <pc:chgData name="Ginger, Ryan" userId="S::ryan.ginger@city.ac.uk::02a1e901-2559-46cc-ba75-122a18e306b1" providerId="AD" clId="Web-{27C90B69-8FA4-B3BA-7130-30329C2542EB}"/>
    <pc:docChg chg="delSld modSld">
      <pc:chgData name="Ginger, Ryan" userId="S::ryan.ginger@city.ac.uk::02a1e901-2559-46cc-ba75-122a18e306b1" providerId="AD" clId="Web-{27C90B69-8FA4-B3BA-7130-30329C2542EB}" dt="2024-06-10T14:48:24.305" v="14"/>
      <pc:docMkLst>
        <pc:docMk/>
      </pc:docMkLst>
      <pc:sldChg chg="addSp delSp modSp">
        <pc:chgData name="Ginger, Ryan" userId="S::ryan.ginger@city.ac.uk::02a1e901-2559-46cc-ba75-122a18e306b1" providerId="AD" clId="Web-{27C90B69-8FA4-B3BA-7130-30329C2542EB}" dt="2024-06-10T14:48:04.492" v="5"/>
        <pc:sldMkLst>
          <pc:docMk/>
          <pc:sldMk cId="2234256643" sldId="256"/>
        </pc:sldMkLst>
        <pc:spChg chg="mod">
          <ac:chgData name="Ginger, Ryan" userId="S::ryan.ginger@city.ac.uk::02a1e901-2559-46cc-ba75-122a18e306b1" providerId="AD" clId="Web-{27C90B69-8FA4-B3BA-7130-30329C2542EB}" dt="2024-06-10T14:47:49.820" v="2" actId="20577"/>
          <ac:spMkLst>
            <pc:docMk/>
            <pc:sldMk cId="2234256643" sldId="256"/>
            <ac:spMk id="2" creationId="{58D7644C-1F09-E7F6-CD63-EDB4D6F9EAA1}"/>
          </ac:spMkLst>
        </pc:spChg>
        <pc:spChg chg="del">
          <ac:chgData name="Ginger, Ryan" userId="S::ryan.ginger@city.ac.uk::02a1e901-2559-46cc-ba75-122a18e306b1" providerId="AD" clId="Web-{27C90B69-8FA4-B3BA-7130-30329C2542EB}" dt="2024-06-10T14:48:04.492" v="5"/>
          <ac:spMkLst>
            <pc:docMk/>
            <pc:sldMk cId="2234256643" sldId="256"/>
            <ac:spMk id="3" creationId="{D898F95A-4348-B68D-01E2-2FC9D2048969}"/>
          </ac:spMkLst>
        </pc:spChg>
        <pc:spChg chg="add mod">
          <ac:chgData name="Ginger, Ryan" userId="S::ryan.ginger@city.ac.uk::02a1e901-2559-46cc-ba75-122a18e306b1" providerId="AD" clId="Web-{27C90B69-8FA4-B3BA-7130-30329C2542EB}" dt="2024-06-10T14:48:04.492" v="5"/>
          <ac:spMkLst>
            <pc:docMk/>
            <pc:sldMk cId="2234256643" sldId="256"/>
            <ac:spMk id="6" creationId="{7F48EE5B-D25F-011A-7CE6-78854A3CCF00}"/>
          </ac:spMkLst>
        </pc:spChg>
        <pc:picChg chg="add del">
          <ac:chgData name="Ginger, Ryan" userId="S::ryan.ginger@city.ac.uk::02a1e901-2559-46cc-ba75-122a18e306b1" providerId="AD" clId="Web-{27C90B69-8FA4-B3BA-7130-30329C2542EB}" dt="2024-06-10T14:47:59.195" v="4"/>
          <ac:picMkLst>
            <pc:docMk/>
            <pc:sldMk cId="2234256643" sldId="256"/>
            <ac:picMk id="5" creationId="{37514A81-D874-AE6D-0B3F-0DBB21412399}"/>
          </ac:picMkLst>
        </pc:picChg>
      </pc:sldChg>
      <pc:sldChg chg="del">
        <pc:chgData name="Ginger, Ryan" userId="S::ryan.ginger@city.ac.uk::02a1e901-2559-46cc-ba75-122a18e306b1" providerId="AD" clId="Web-{27C90B69-8FA4-B3BA-7130-30329C2542EB}" dt="2024-06-10T14:48:08.570" v="7"/>
        <pc:sldMkLst>
          <pc:docMk/>
          <pc:sldMk cId="1702180514" sldId="257"/>
        </pc:sldMkLst>
      </pc:sldChg>
      <pc:sldChg chg="del">
        <pc:chgData name="Ginger, Ryan" userId="S::ryan.ginger@city.ac.uk::02a1e901-2559-46cc-ba75-122a18e306b1" providerId="AD" clId="Web-{27C90B69-8FA4-B3BA-7130-30329C2542EB}" dt="2024-06-10T14:48:24.305" v="12"/>
        <pc:sldMkLst>
          <pc:docMk/>
          <pc:sldMk cId="551671069" sldId="258"/>
        </pc:sldMkLst>
      </pc:sldChg>
      <pc:sldChg chg="del">
        <pc:chgData name="Ginger, Ryan" userId="S::ryan.ginger@city.ac.uk::02a1e901-2559-46cc-ba75-122a18e306b1" providerId="AD" clId="Web-{27C90B69-8FA4-B3BA-7130-30329C2542EB}" dt="2024-06-10T14:48:24.305" v="11"/>
        <pc:sldMkLst>
          <pc:docMk/>
          <pc:sldMk cId="3980692564" sldId="260"/>
        </pc:sldMkLst>
      </pc:sldChg>
      <pc:sldChg chg="del">
        <pc:chgData name="Ginger, Ryan" userId="S::ryan.ginger@city.ac.uk::02a1e901-2559-46cc-ba75-122a18e306b1" providerId="AD" clId="Web-{27C90B69-8FA4-B3BA-7130-30329C2542EB}" dt="2024-06-10T14:48:24.305" v="10"/>
        <pc:sldMkLst>
          <pc:docMk/>
          <pc:sldMk cId="3494274455" sldId="261"/>
        </pc:sldMkLst>
      </pc:sldChg>
      <pc:sldChg chg="del">
        <pc:chgData name="Ginger, Ryan" userId="S::ryan.ginger@city.ac.uk::02a1e901-2559-46cc-ba75-122a18e306b1" providerId="AD" clId="Web-{27C90B69-8FA4-B3BA-7130-30329C2542EB}" dt="2024-06-10T14:48:24.305" v="9"/>
        <pc:sldMkLst>
          <pc:docMk/>
          <pc:sldMk cId="1503236819" sldId="262"/>
        </pc:sldMkLst>
      </pc:sldChg>
      <pc:sldChg chg="del">
        <pc:chgData name="Ginger, Ryan" userId="S::ryan.ginger@city.ac.uk::02a1e901-2559-46cc-ba75-122a18e306b1" providerId="AD" clId="Web-{27C90B69-8FA4-B3BA-7130-30329C2542EB}" dt="2024-06-10T14:48:24.305" v="14"/>
        <pc:sldMkLst>
          <pc:docMk/>
          <pc:sldMk cId="3062231141" sldId="280"/>
        </pc:sldMkLst>
      </pc:sldChg>
      <pc:sldChg chg="del">
        <pc:chgData name="Ginger, Ryan" userId="S::ryan.ginger@city.ac.uk::02a1e901-2559-46cc-ba75-122a18e306b1" providerId="AD" clId="Web-{27C90B69-8FA4-B3BA-7130-30329C2542EB}" dt="2024-06-10T14:48:08.570" v="8"/>
        <pc:sldMkLst>
          <pc:docMk/>
          <pc:sldMk cId="3040509754" sldId="287"/>
        </pc:sldMkLst>
      </pc:sldChg>
      <pc:sldChg chg="del">
        <pc:chgData name="Ginger, Ryan" userId="S::ryan.ginger@city.ac.uk::02a1e901-2559-46cc-ba75-122a18e306b1" providerId="AD" clId="Web-{27C90B69-8FA4-B3BA-7130-30329C2542EB}" dt="2024-06-10T14:48:08.570" v="6"/>
        <pc:sldMkLst>
          <pc:docMk/>
          <pc:sldMk cId="3636279948" sldId="288"/>
        </pc:sldMkLst>
      </pc:sldChg>
      <pc:sldChg chg="del">
        <pc:chgData name="Ginger, Ryan" userId="S::ryan.ginger@city.ac.uk::02a1e901-2559-46cc-ba75-122a18e306b1" providerId="AD" clId="Web-{27C90B69-8FA4-B3BA-7130-30329C2542EB}" dt="2024-06-10T14:48:24.305" v="13"/>
        <pc:sldMkLst>
          <pc:docMk/>
          <pc:sldMk cId="2419686588" sldId="289"/>
        </pc:sldMkLst>
      </pc:sldChg>
    </pc:docChg>
  </pc:docChgLst>
</pc:chgInfo>
</file>

<file path=ppt/comments/modernComment_109_CFA14140.xml><?xml version="1.0" encoding="utf-8"?>
<p188:cmLst xmlns:a="http://schemas.openxmlformats.org/drawingml/2006/main" xmlns:r="http://schemas.openxmlformats.org/officeDocument/2006/relationships" xmlns:p188="http://schemas.microsoft.com/office/powerpoint/2018/8/main">
  <p188:cm id="{7E002799-EFA0-4B63-BB84-327A27F425C7}" authorId="{A1570250-89C2-8879-006F-40FDAEC6F06A}" status="resolved" created="2024-05-17T12:24:55.952" complete="100000">
    <pc:sldMkLst xmlns:pc="http://schemas.microsoft.com/office/powerpoint/2013/main/command">
      <pc:docMk/>
      <pc:sldMk cId="3483451712" sldId="265"/>
    </pc:sldMkLst>
    <p188:txBody>
      <a:bodyPr/>
      <a:lstStyle/>
      <a:p>
        <a:r>
          <a:rPr lang="en-GB"/>
          <a:t>Dami, Ginni, Ryan add faces and contact details. Add in blank face for the new communities coordinator.</a:t>
        </a:r>
      </a:p>
    </p188:txBody>
  </p188:cm>
  <p188:cm id="{D79D88F9-E48E-4622-9D9A-F911460912E3}" authorId="{DBB28E9E-962C-2C12-04DD-2D7210DDC1C3}" created="2024-06-03T17:46:13.164">
    <pc:sldMkLst xmlns:pc="http://schemas.microsoft.com/office/powerpoint/2013/main/command">
      <pc:docMk/>
      <pc:sldMk cId="3483451712" sldId="265"/>
    </pc:sldMkLst>
    <p188:replyLst>
      <p188:reply id="{6E435383-E430-4CB9-ACC6-9C5FB3BBD1C4}" authorId="{DBB28E9E-962C-2C12-04DD-2D7210DDC1C3}" created="2024-06-03T17:48:36.716">
        <p188:txBody>
          <a:bodyPr/>
          <a:lstStyle/>
          <a:p>
            <a:r>
              <a:rPr lang="en-US"/>
              <a:t>Also please add name and info as I have done for mine</a:t>
            </a:r>
          </a:p>
        </p188:txBody>
      </p188:reply>
    </p188:replyLst>
    <p188:txBody>
      <a:bodyPr/>
      <a:lstStyle/>
      <a:p>
        <a:r>
          <a:rPr lang="en-US"/>
          <a:t>[@Dare, Dami] [@Brown, Virginia] would you please be able to add a pic of yourselves that you're happy with</a:t>
        </a:r>
      </a:p>
    </p188:txBody>
  </p188:cm>
</p188:cmLst>
</file>

<file path=ppt/comments/modernComment_10B_73287FAF.xml><?xml version="1.0" encoding="utf-8"?>
<p188:cmLst xmlns:a="http://schemas.openxmlformats.org/drawingml/2006/main" xmlns:r="http://schemas.openxmlformats.org/officeDocument/2006/relationships" xmlns:p188="http://schemas.microsoft.com/office/powerpoint/2018/8/main">
  <p188:cm id="{DDA721FC-F940-4C68-8A8C-0F5EA5C0A1D4}" authorId="{A1570250-89C2-8879-006F-40FDAEC6F06A}" status="resolved" created="2024-05-17T12:29:45.187" complete="100000">
    <pc:sldMkLst xmlns:pc="http://schemas.microsoft.com/office/powerpoint/2013/main/command">
      <pc:docMk/>
      <pc:sldMk cId="3515863942" sldId="259"/>
    </pc:sldMkLst>
    <p188:txBody>
      <a:bodyPr/>
      <a:lstStyle/>
      <a:p>
        <a:r>
          <a:rPr lang="en-GB"/>
          <a:t>[@Brown, Virginia] I will add to these over next week.</a:t>
        </a:r>
      </a:p>
    </p188:txBody>
  </p188:cm>
</p188:cmLst>
</file>

<file path=ppt/comments/modernComment_10D_DDBA405C.xml><?xml version="1.0" encoding="utf-8"?>
<p188:cmLst xmlns:a="http://schemas.openxmlformats.org/drawingml/2006/main" xmlns:r="http://schemas.openxmlformats.org/officeDocument/2006/relationships" xmlns:p188="http://schemas.microsoft.com/office/powerpoint/2018/8/main">
  <p188:cm id="{DEFEC9E7-AD7C-44AD-AEA3-C1F924A48A8D}" authorId="{A1570250-89C2-8879-006F-40FDAEC6F06A}" status="resolved" created="2024-05-17T12:29:45.187" complete="100000">
    <pc:sldMkLst xmlns:pc="http://schemas.microsoft.com/office/powerpoint/2013/main/command">
      <pc:docMk/>
      <pc:sldMk cId="3515863942" sldId="259"/>
    </pc:sldMkLst>
    <p188:txBody>
      <a:bodyPr/>
      <a:lstStyle/>
      <a:p>
        <a:r>
          <a:rPr lang="en-GB"/>
          <a:t>[@Brown, Virginia] I will add to these over next week.</a:t>
        </a:r>
      </a:p>
    </p188:txBody>
  </p188:cm>
</p188:cmLst>
</file>

<file path=ppt/comments/modernComment_111_79731C46.xml><?xml version="1.0" encoding="utf-8"?>
<p188:cmLst xmlns:a="http://schemas.openxmlformats.org/drawingml/2006/main" xmlns:r="http://schemas.openxmlformats.org/officeDocument/2006/relationships" xmlns:p188="http://schemas.microsoft.com/office/powerpoint/2018/8/main">
  <p188:cm id="{BE8BADA3-1BC7-47BC-BB2E-D08BE0C54893}" authorId="{A1570250-89C2-8879-006F-40FDAEC6F06A}" status="resolved" created="2024-05-17T12:29:45.187" complete="100000">
    <pc:sldMkLst xmlns:pc="http://schemas.microsoft.com/office/powerpoint/2013/main/command">
      <pc:docMk/>
      <pc:sldMk cId="3515863942" sldId="259"/>
    </pc:sldMkLst>
    <p188:txBody>
      <a:bodyPr/>
      <a:lstStyle/>
      <a:p>
        <a:r>
          <a:rPr lang="en-GB"/>
          <a:t>[@Brown, Virginia] I will add to these over next week.</a:t>
        </a:r>
      </a:p>
    </p188:txBody>
  </p188:cm>
</p188:cmLst>
</file>

<file path=ppt/comments/modernComment_115_3A0520CA.xml><?xml version="1.0" encoding="utf-8"?>
<p188:cmLst xmlns:a="http://schemas.openxmlformats.org/drawingml/2006/main" xmlns:r="http://schemas.openxmlformats.org/officeDocument/2006/relationships" xmlns:p188="http://schemas.microsoft.com/office/powerpoint/2018/8/main">
  <p188:cm id="{B5DA2F1F-13F7-48ED-9854-22BF682A4C7D}" authorId="{A1570250-89C2-8879-006F-40FDAEC6F06A}" status="resolved" created="2024-05-17T12:29:45.187" complete="100000">
    <pc:sldMkLst xmlns:pc="http://schemas.microsoft.com/office/powerpoint/2013/main/command">
      <pc:docMk/>
      <pc:sldMk cId="3515863942" sldId="259"/>
    </pc:sldMkLst>
    <p188:txBody>
      <a:bodyPr/>
      <a:lstStyle/>
      <a:p>
        <a:r>
          <a:rPr lang="en-GB"/>
          <a:t>[@Brown, Virginia] I will add to these over next week.</a:t>
        </a:r>
      </a:p>
    </p188:txBody>
  </p188:cm>
</p188:cmLst>
</file>

<file path=ppt/comments/modernComment_117_DC82802F.xml><?xml version="1.0" encoding="utf-8"?>
<p188:cmLst xmlns:a="http://schemas.openxmlformats.org/drawingml/2006/main" xmlns:r="http://schemas.openxmlformats.org/officeDocument/2006/relationships" xmlns:p188="http://schemas.microsoft.com/office/powerpoint/2018/8/main">
  <p188:cm id="{DA294AC0-0CBA-4716-AF60-E3DE91817D22}" authorId="{A1570250-89C2-8879-006F-40FDAEC6F06A}" created="2024-06-05T10:02:38.149">
    <pc:sldMkLst xmlns:pc="http://schemas.microsoft.com/office/powerpoint/2013/main/command">
      <pc:docMk/>
      <pc:sldMk cId="3699540015" sldId="279"/>
    </pc:sldMkLst>
    <p188:txBody>
      <a:bodyPr/>
      <a:lstStyle/>
      <a:p>
        <a:r>
          <a:rPr lang="en-GB"/>
          <a:t>[@Roberts, Hannah] Slide 10 and 11 for you?</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83A4A-8E53-4D96-A79C-C51DC6A6C7B4}" type="datetimeFigureOut">
              <a:rPr lang="en-GB" smtClean="0"/>
              <a:t>10/06/2024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B48B3-CCB0-4BCC-8789-834D8D7A0157}" type="slidenum">
              <a:rPr lang="en-GB" smtClean="0"/>
              <a:t>‹#›</a:t>
            </a:fld>
            <a:endParaRPr lang="en-GB"/>
          </a:p>
        </p:txBody>
      </p:sp>
    </p:spTree>
    <p:extLst>
      <p:ext uri="{BB962C8B-B14F-4D97-AF65-F5344CB8AC3E}">
        <p14:creationId xmlns:p14="http://schemas.microsoft.com/office/powerpoint/2010/main" val="1565990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p:txBody>
      </p:sp>
      <p:sp>
        <p:nvSpPr>
          <p:cNvPr id="4" name="Slide Number Placeholder 3"/>
          <p:cNvSpPr>
            <a:spLocks noGrp="1"/>
          </p:cNvSpPr>
          <p:nvPr>
            <p:ph type="sldNum" sz="quarter" idx="5"/>
          </p:nvPr>
        </p:nvSpPr>
        <p:spPr/>
        <p:txBody>
          <a:bodyPr/>
          <a:lstStyle/>
          <a:p>
            <a:fld id="{990B48B3-CCB0-4BCC-8789-834D8D7A0157}" type="slidenum">
              <a:rPr lang="en-GB" smtClean="0"/>
              <a:t>6</a:t>
            </a:fld>
            <a:endParaRPr lang="en-GB"/>
          </a:p>
        </p:txBody>
      </p:sp>
    </p:spTree>
    <p:extLst>
      <p:ext uri="{BB962C8B-B14F-4D97-AF65-F5344CB8AC3E}">
        <p14:creationId xmlns:p14="http://schemas.microsoft.com/office/powerpoint/2010/main" val="145018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p:txBody>
      </p:sp>
      <p:sp>
        <p:nvSpPr>
          <p:cNvPr id="4" name="Slide Number Placeholder 3"/>
          <p:cNvSpPr>
            <a:spLocks noGrp="1"/>
          </p:cNvSpPr>
          <p:nvPr>
            <p:ph type="sldNum" sz="quarter" idx="5"/>
          </p:nvPr>
        </p:nvSpPr>
        <p:spPr/>
        <p:txBody>
          <a:bodyPr/>
          <a:lstStyle/>
          <a:p>
            <a:fld id="{990B48B3-CCB0-4BCC-8789-834D8D7A0157}" type="slidenum">
              <a:rPr lang="en-GB" smtClean="0"/>
              <a:t>7</a:t>
            </a:fld>
            <a:endParaRPr lang="en-GB"/>
          </a:p>
        </p:txBody>
      </p:sp>
    </p:spTree>
    <p:extLst>
      <p:ext uri="{BB962C8B-B14F-4D97-AF65-F5344CB8AC3E}">
        <p14:creationId xmlns:p14="http://schemas.microsoft.com/office/powerpoint/2010/main" val="306041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p:txBody>
      </p:sp>
      <p:sp>
        <p:nvSpPr>
          <p:cNvPr id="4" name="Slide Number Placeholder 3"/>
          <p:cNvSpPr>
            <a:spLocks noGrp="1"/>
          </p:cNvSpPr>
          <p:nvPr>
            <p:ph type="sldNum" sz="quarter" idx="5"/>
          </p:nvPr>
        </p:nvSpPr>
        <p:spPr/>
        <p:txBody>
          <a:bodyPr/>
          <a:lstStyle/>
          <a:p>
            <a:fld id="{990B48B3-CCB0-4BCC-8789-834D8D7A0157}" type="slidenum">
              <a:rPr lang="en-GB" smtClean="0"/>
              <a:t>16</a:t>
            </a:fld>
            <a:endParaRPr lang="en-GB"/>
          </a:p>
        </p:txBody>
      </p:sp>
    </p:spTree>
    <p:extLst>
      <p:ext uri="{BB962C8B-B14F-4D97-AF65-F5344CB8AC3E}">
        <p14:creationId xmlns:p14="http://schemas.microsoft.com/office/powerpoint/2010/main" val="296018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p:txBody>
      </p:sp>
      <p:sp>
        <p:nvSpPr>
          <p:cNvPr id="4" name="Slide Number Placeholder 3"/>
          <p:cNvSpPr>
            <a:spLocks noGrp="1"/>
          </p:cNvSpPr>
          <p:nvPr>
            <p:ph type="sldNum" sz="quarter" idx="5"/>
          </p:nvPr>
        </p:nvSpPr>
        <p:spPr/>
        <p:txBody>
          <a:bodyPr/>
          <a:lstStyle/>
          <a:p>
            <a:fld id="{990B48B3-CCB0-4BCC-8789-834D8D7A0157}" type="slidenum">
              <a:rPr lang="en-GB" smtClean="0"/>
              <a:t>17</a:t>
            </a:fld>
            <a:endParaRPr lang="en-GB"/>
          </a:p>
        </p:txBody>
      </p:sp>
    </p:spTree>
    <p:extLst>
      <p:ext uri="{BB962C8B-B14F-4D97-AF65-F5344CB8AC3E}">
        <p14:creationId xmlns:p14="http://schemas.microsoft.com/office/powerpoint/2010/main" val="4182241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p:txBody>
      </p:sp>
      <p:sp>
        <p:nvSpPr>
          <p:cNvPr id="4" name="Slide Number Placeholder 3"/>
          <p:cNvSpPr>
            <a:spLocks noGrp="1"/>
          </p:cNvSpPr>
          <p:nvPr>
            <p:ph type="sldNum" sz="quarter" idx="5"/>
          </p:nvPr>
        </p:nvSpPr>
        <p:spPr/>
        <p:txBody>
          <a:bodyPr/>
          <a:lstStyle/>
          <a:p>
            <a:fld id="{990B48B3-CCB0-4BCC-8789-834D8D7A0157}" type="slidenum">
              <a:rPr lang="en-GB" smtClean="0"/>
              <a:t>22</a:t>
            </a:fld>
            <a:endParaRPr lang="en-GB"/>
          </a:p>
        </p:txBody>
      </p:sp>
    </p:spTree>
    <p:extLst>
      <p:ext uri="{BB962C8B-B14F-4D97-AF65-F5344CB8AC3E}">
        <p14:creationId xmlns:p14="http://schemas.microsoft.com/office/powerpoint/2010/main" val="301970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p:txBody>
      </p:sp>
      <p:sp>
        <p:nvSpPr>
          <p:cNvPr id="4" name="Slide Number Placeholder 3"/>
          <p:cNvSpPr>
            <a:spLocks noGrp="1"/>
          </p:cNvSpPr>
          <p:nvPr>
            <p:ph type="sldNum" sz="quarter" idx="5"/>
          </p:nvPr>
        </p:nvSpPr>
        <p:spPr/>
        <p:txBody>
          <a:bodyPr/>
          <a:lstStyle/>
          <a:p>
            <a:fld id="{990B48B3-CCB0-4BCC-8789-834D8D7A0157}" type="slidenum">
              <a:rPr lang="en-GB" smtClean="0"/>
              <a:t>23</a:t>
            </a:fld>
            <a:endParaRPr lang="en-GB"/>
          </a:p>
        </p:txBody>
      </p:sp>
    </p:spTree>
    <p:extLst>
      <p:ext uri="{BB962C8B-B14F-4D97-AF65-F5344CB8AC3E}">
        <p14:creationId xmlns:p14="http://schemas.microsoft.com/office/powerpoint/2010/main" val="2784654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8D8D-BDAB-D758-469D-2513C7ACB9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67DE43C-DF6A-2DCA-FC6B-282E443A59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50C0438-2130-AB89-AAAE-8D2E150D59F2}"/>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5" name="Footer Placeholder 4">
            <a:extLst>
              <a:ext uri="{FF2B5EF4-FFF2-40B4-BE49-F238E27FC236}">
                <a16:creationId xmlns:a16="http://schemas.microsoft.com/office/drawing/2014/main" id="{86AC015C-1BB5-0CC3-960A-802CEFC24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C6412-2D09-FDC7-6D14-27A7B9A8E9E9}"/>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3314478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397B-0A85-4248-459D-C3A4E602E7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83E3C4-0AF3-B0B2-4A56-15D965E2B41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5F28BD-4530-360C-9A29-F28D5C966DE5}"/>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5" name="Footer Placeholder 4">
            <a:extLst>
              <a:ext uri="{FF2B5EF4-FFF2-40B4-BE49-F238E27FC236}">
                <a16:creationId xmlns:a16="http://schemas.microsoft.com/office/drawing/2014/main" id="{603CDE33-8FF2-81B8-8B25-ED267330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700B5-9CEF-4D02-D072-9BCE5BC19882}"/>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1704740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52CDF-D16A-63A9-6A50-F782AD1BA26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558982-59A6-B9FC-1581-3318661A54B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E801FC-FC73-B7F7-7BD0-F404DC78F9E4}"/>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5" name="Footer Placeholder 4">
            <a:extLst>
              <a:ext uri="{FF2B5EF4-FFF2-40B4-BE49-F238E27FC236}">
                <a16:creationId xmlns:a16="http://schemas.microsoft.com/office/drawing/2014/main" id="{6978682B-B3CE-3F99-1FEE-BCDD191A5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AC0D9-4C55-764E-92F3-25F422087727}"/>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66360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C671-C1C3-FD7C-9991-1F33E3F232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A8586D-40CE-D8E4-04B6-97085F0BAE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55AB77-0D5B-8659-A075-3CCA147E6DCC}"/>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5" name="Footer Placeholder 4">
            <a:extLst>
              <a:ext uri="{FF2B5EF4-FFF2-40B4-BE49-F238E27FC236}">
                <a16:creationId xmlns:a16="http://schemas.microsoft.com/office/drawing/2014/main" id="{15D3CF9F-E129-EE36-6A77-7FAEAB242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1D5E7-D02D-4078-F393-D697BA9E0874}"/>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05998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F5D8-01B1-034A-67A1-20CF9EE2192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1ADD814-7417-7CC6-6A11-BA1DA4D7D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C87664-D3AA-98A4-D2AF-3F4ECAF2D731}"/>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5" name="Footer Placeholder 4">
            <a:extLst>
              <a:ext uri="{FF2B5EF4-FFF2-40B4-BE49-F238E27FC236}">
                <a16:creationId xmlns:a16="http://schemas.microsoft.com/office/drawing/2014/main" id="{34432F73-DA20-2183-00A6-03FFC135B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1C8D6-8A0E-87B9-31D2-CD1E05262479}"/>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06811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5389-E8E1-6592-4A09-AD2896D2A8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3AEA03-233A-9C9F-3B69-FBBA1FE9D5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3098F15-CFF9-2729-2D00-979B2CE4B7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2D286D-F819-D3F0-45AD-2506A347201B}"/>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6" name="Footer Placeholder 5">
            <a:extLst>
              <a:ext uri="{FF2B5EF4-FFF2-40B4-BE49-F238E27FC236}">
                <a16:creationId xmlns:a16="http://schemas.microsoft.com/office/drawing/2014/main" id="{BE2B147C-C02A-C8C0-E446-52270206B9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4B0BA-066D-2DAE-9D29-7D5A22BF93E1}"/>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66598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0FDB6-5327-10D7-2250-1219FEAE389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D446FC-1F20-A3C8-AEAF-38B364DD1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6AD987-B6C3-07F1-EFAC-624096048EC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9CED8C-192F-3F88-2D62-B75BF6278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6B3D7B-33CD-DD7E-2980-6ACA1AE6B62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E43905B-12B8-E982-C180-170A2DC2675E}"/>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8" name="Footer Placeholder 7">
            <a:extLst>
              <a:ext uri="{FF2B5EF4-FFF2-40B4-BE49-F238E27FC236}">
                <a16:creationId xmlns:a16="http://schemas.microsoft.com/office/drawing/2014/main" id="{1DB3050B-6B5E-02C7-872D-CA1FA88B74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B1E05-E1E5-F6A0-C481-F7DE2D2C4B6E}"/>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70613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D10B-69AE-5B0C-DCAD-8E1CAFF3DAC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1DE1B27-674C-39FE-BD86-7464ABFF27FE}"/>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4" name="Footer Placeholder 3">
            <a:extLst>
              <a:ext uri="{FF2B5EF4-FFF2-40B4-BE49-F238E27FC236}">
                <a16:creationId xmlns:a16="http://schemas.microsoft.com/office/drawing/2014/main" id="{D63F8D7B-4CDF-6898-B5B1-CC4075E249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BF8284-90A4-602D-FC58-AA84C0845982}"/>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379220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CBF83-54D7-53A6-348F-9564845B0B76}"/>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3" name="Footer Placeholder 2">
            <a:extLst>
              <a:ext uri="{FF2B5EF4-FFF2-40B4-BE49-F238E27FC236}">
                <a16:creationId xmlns:a16="http://schemas.microsoft.com/office/drawing/2014/main" id="{5380DDA8-E2B6-5FF8-C8DC-F38C7CA53D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A0F64E-651B-BFAB-A62D-A0BF30CC10F6}"/>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681122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57D1-B0C6-29E4-06D5-0FCE2D5A5E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DE7AF78-A9D9-7700-EF5F-FDC17EFC2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E3C53E6-0F07-C2D9-C7AF-03695F5D3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E2274F-B898-1EC8-9BF2-91A9B57F08C8}"/>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6" name="Footer Placeholder 5">
            <a:extLst>
              <a:ext uri="{FF2B5EF4-FFF2-40B4-BE49-F238E27FC236}">
                <a16:creationId xmlns:a16="http://schemas.microsoft.com/office/drawing/2014/main" id="{E457476F-683B-6BE5-C27A-F1F643073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B6F55-8B3E-F61D-940D-5BED0079F6B1}"/>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310165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FF4D-1474-F73C-587F-6D1F2EAACB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AD88DA-8F4E-EEDA-DBD3-F2F9FA644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946086-51AB-92A2-ED8D-4C9BDFB42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CF3EA3-E54E-1449-811B-051F35007DA6}"/>
              </a:ext>
            </a:extLst>
          </p:cNvPr>
          <p:cNvSpPr>
            <a:spLocks noGrp="1"/>
          </p:cNvSpPr>
          <p:nvPr>
            <p:ph type="dt" sz="half" idx="10"/>
          </p:nvPr>
        </p:nvSpPr>
        <p:spPr/>
        <p:txBody>
          <a:bodyPr/>
          <a:lstStyle/>
          <a:p>
            <a:fld id="{1B324569-FBC1-1141-9963-C29E455E8EC6}" type="datetimeFigureOut">
              <a:rPr lang="en-US" smtClean="0"/>
              <a:t>6/10/2024</a:t>
            </a:fld>
            <a:endParaRPr lang="en-US"/>
          </a:p>
        </p:txBody>
      </p:sp>
      <p:sp>
        <p:nvSpPr>
          <p:cNvPr id="6" name="Footer Placeholder 5">
            <a:extLst>
              <a:ext uri="{FF2B5EF4-FFF2-40B4-BE49-F238E27FC236}">
                <a16:creationId xmlns:a16="http://schemas.microsoft.com/office/drawing/2014/main" id="{CE0B8094-A96F-FAEF-D668-3DB8C9877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17333-62CD-C79E-C14E-FC5A80CAE6F4}"/>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132512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6FCFA-58CE-B363-002C-C745DABF7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F5A544-4F15-9505-A5D0-24E3240BE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1FAD6A-8BC7-50B9-8200-20CA0ABC0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24569-FBC1-1141-9963-C29E455E8EC6}" type="datetimeFigureOut">
              <a:rPr lang="en-US" smtClean="0"/>
              <a:t>6/10/2024</a:t>
            </a:fld>
            <a:endParaRPr lang="en-US"/>
          </a:p>
        </p:txBody>
      </p:sp>
      <p:sp>
        <p:nvSpPr>
          <p:cNvPr id="5" name="Footer Placeholder 4">
            <a:extLst>
              <a:ext uri="{FF2B5EF4-FFF2-40B4-BE49-F238E27FC236}">
                <a16:creationId xmlns:a16="http://schemas.microsoft.com/office/drawing/2014/main" id="{34984B24-67BC-52AF-22DA-0F1D118B0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AA29F5-AEB6-8853-67CF-37D5B8226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13B1D-1587-1742-BD93-E540A08CB431}" type="slidenum">
              <a:rPr lang="en-US" smtClean="0"/>
              <a:t>‹#›</a:t>
            </a:fld>
            <a:endParaRPr lang="en-US"/>
          </a:p>
        </p:txBody>
      </p:sp>
    </p:spTree>
    <p:extLst>
      <p:ext uri="{BB962C8B-B14F-4D97-AF65-F5344CB8AC3E}">
        <p14:creationId xmlns:p14="http://schemas.microsoft.com/office/powerpoint/2010/main" val="4240028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UCommunities@city.ac.uk"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0B_73287FAF.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0D_DDBA405C.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11_79731C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9_CFA1414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SUCommunities@city.ac.u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mailto:SUCommunities@city.ac.uk"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15_3A0520CA.xml"/><Relationship Id="rId1" Type="http://schemas.openxmlformats.org/officeDocument/2006/relationships/slideLayout" Target="../slideLayouts/slideLayout2.xml"/><Relationship Id="rId4" Type="http://schemas.openxmlformats.org/officeDocument/2006/relationships/hyperlink" Target="mailto:SUCommunities@city.ac.uk" TargetMode="External"/></Relationships>
</file>

<file path=ppt/slides/_rels/slide6.xml.rels><?xml version="1.0" encoding="UTF-8" standalone="yes"?>
<Relationships xmlns="http://schemas.openxmlformats.org/package/2006/relationships"><Relationship Id="rId3" Type="http://schemas.microsoft.com/office/2018/10/relationships/comments" Target="../comments/modernComment_117_DC82802F.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4A81-D874-AE6D-0B3F-0DBB2141239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D7644C-1F09-E7F6-CD63-EDB4D6F9EAA1}"/>
              </a:ext>
            </a:extLst>
          </p:cNvPr>
          <p:cNvSpPr>
            <a:spLocks noGrp="1"/>
          </p:cNvSpPr>
          <p:nvPr>
            <p:ph type="ctrTitle"/>
          </p:nvPr>
        </p:nvSpPr>
        <p:spPr>
          <a:xfrm>
            <a:off x="5280917" y="2995165"/>
            <a:ext cx="6506966" cy="1220145"/>
          </a:xfrm>
        </p:spPr>
        <p:txBody>
          <a:bodyPr>
            <a:normAutofit fontScale="90000"/>
          </a:bodyPr>
          <a:lstStyle/>
          <a:p>
            <a:r>
              <a:rPr lang="en-US" b="1" dirty="0">
                <a:latin typeface="Arial Black"/>
                <a:cs typeface="Arial Black" panose="020B0604020202020204" pitchFamily="34" charset="0"/>
              </a:rPr>
              <a:t>Online Committee Training </a:t>
            </a:r>
          </a:p>
        </p:txBody>
      </p:sp>
      <p:sp>
        <p:nvSpPr>
          <p:cNvPr id="6" name="Subtitle 5">
            <a:extLst>
              <a:ext uri="{FF2B5EF4-FFF2-40B4-BE49-F238E27FC236}">
                <a16:creationId xmlns:a16="http://schemas.microsoft.com/office/drawing/2014/main" id="{7F48EE5B-D25F-011A-7CE6-78854A3CCF0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4256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434101" y="5532437"/>
            <a:ext cx="10515600" cy="1325563"/>
          </a:xfrm>
        </p:spPr>
        <p:txBody>
          <a:bodyPr/>
          <a:lstStyle/>
          <a:p>
            <a:pPr algn="r"/>
            <a:r>
              <a:rPr lang="en-US" b="1">
                <a:latin typeface="Arial Black"/>
              </a:rPr>
              <a:t>Memberships</a:t>
            </a:r>
            <a:endParaRPr lang="en-US"/>
          </a:p>
        </p:txBody>
      </p:sp>
      <p:sp>
        <p:nvSpPr>
          <p:cNvPr id="4" name="TextBox 3">
            <a:extLst>
              <a:ext uri="{FF2B5EF4-FFF2-40B4-BE49-F238E27FC236}">
                <a16:creationId xmlns:a16="http://schemas.microsoft.com/office/drawing/2014/main" id="{673428BA-20A9-F146-369C-CE325F4D4298}"/>
              </a:ext>
            </a:extLst>
          </p:cNvPr>
          <p:cNvSpPr txBox="1"/>
          <p:nvPr/>
        </p:nvSpPr>
        <p:spPr>
          <a:xfrm>
            <a:off x="380999" y="775855"/>
            <a:ext cx="779318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Arial"/>
                <a:ea typeface="+mn-lt"/>
                <a:cs typeface="+mn-lt"/>
              </a:rPr>
              <a:t>You can set your membership fees however you wish, but once the first person has purchased their membership, the price should not be changed during that year to ensure fairness. </a:t>
            </a:r>
            <a:endParaRPr lang="en-US" sz="2100">
              <a:latin typeface="Arial"/>
              <a:cs typeface="Arial"/>
            </a:endParaRPr>
          </a:p>
          <a:p>
            <a:endParaRPr lang="en-US" sz="2100">
              <a:latin typeface="Arial"/>
              <a:ea typeface="+mn-lt"/>
              <a:cs typeface="Arial"/>
            </a:endParaRPr>
          </a:p>
          <a:p>
            <a:r>
              <a:rPr lang="en-US" sz="2100">
                <a:latin typeface="Arial"/>
                <a:ea typeface="+mn-lt"/>
                <a:cs typeface="+mn-lt"/>
              </a:rPr>
              <a:t>Membership fee requests from incoming new committees should be submitted by the </a:t>
            </a:r>
            <a:r>
              <a:rPr lang="en-US" sz="2100" b="1">
                <a:latin typeface="Arial"/>
                <a:ea typeface="+mn-lt"/>
                <a:cs typeface="+mn-lt"/>
              </a:rPr>
              <a:t>31 July.</a:t>
            </a:r>
            <a:r>
              <a:rPr lang="en-US" sz="2100">
                <a:latin typeface="Arial"/>
                <a:ea typeface="+mn-lt"/>
                <a:cs typeface="+mn-lt"/>
              </a:rPr>
              <a:t> If you need to change the price of your membership in year, please get in touch with us and a Students’ Union Officer will review your case and decide. You can do this by emailing </a:t>
            </a:r>
            <a:r>
              <a:rPr lang="en-US" sz="2100">
                <a:latin typeface="Arial"/>
                <a:ea typeface="+mn-lt"/>
                <a:cs typeface="+mn-lt"/>
                <a:hlinkClick r:id="rId3"/>
              </a:rPr>
              <a:t>SUCommunities@city.ac.uk</a:t>
            </a:r>
            <a:endParaRPr lang="en-US" sz="2100">
              <a:latin typeface="Arial"/>
              <a:ea typeface="+mn-lt"/>
              <a:cs typeface="Arial"/>
            </a:endParaRPr>
          </a:p>
          <a:p>
            <a:endParaRPr lang="en-US" sz="2100">
              <a:latin typeface="Arial"/>
              <a:ea typeface="Calibri"/>
              <a:cs typeface="Calibri"/>
            </a:endParaRPr>
          </a:p>
          <a:p>
            <a:r>
              <a:rPr lang="en-US" sz="2100">
                <a:latin typeface="Arial"/>
                <a:ea typeface="+mn-lt"/>
                <a:cs typeface="+mn-lt"/>
              </a:rPr>
              <a:t>All committee members are required to purchase a membership for their society.</a:t>
            </a:r>
          </a:p>
        </p:txBody>
      </p:sp>
      <p:pic>
        <p:nvPicPr>
          <p:cNvPr id="3" name="Picture 2" descr="A large room with many people&#10;&#10;Description automatically generated">
            <a:extLst>
              <a:ext uri="{FF2B5EF4-FFF2-40B4-BE49-F238E27FC236}">
                <a16:creationId xmlns:a16="http://schemas.microsoft.com/office/drawing/2014/main" id="{BD5A4151-6652-BF9D-CE59-3A22C562E2E0}"/>
              </a:ext>
            </a:extLst>
          </p:cNvPr>
          <p:cNvPicPr>
            <a:picLocks noChangeAspect="1"/>
          </p:cNvPicPr>
          <p:nvPr/>
        </p:nvPicPr>
        <p:blipFill>
          <a:blip r:embed="rId4"/>
          <a:stretch>
            <a:fillRect/>
          </a:stretch>
        </p:blipFill>
        <p:spPr>
          <a:xfrm>
            <a:off x="8510552" y="0"/>
            <a:ext cx="3684514" cy="5527964"/>
          </a:xfrm>
          <a:prstGeom prst="rect">
            <a:avLst/>
          </a:prstGeom>
        </p:spPr>
      </p:pic>
    </p:spTree>
    <p:extLst>
      <p:ext uri="{BB962C8B-B14F-4D97-AF65-F5344CB8AC3E}">
        <p14:creationId xmlns:p14="http://schemas.microsoft.com/office/powerpoint/2010/main" val="1258062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4A81-D874-AE6D-0B3F-0DBB2141239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D7644C-1F09-E7F6-CD63-EDB4D6F9EAA1}"/>
              </a:ext>
            </a:extLst>
          </p:cNvPr>
          <p:cNvSpPr>
            <a:spLocks noGrp="1"/>
          </p:cNvSpPr>
          <p:nvPr>
            <p:ph type="ctrTitle"/>
          </p:nvPr>
        </p:nvSpPr>
        <p:spPr>
          <a:xfrm>
            <a:off x="5280917" y="2995165"/>
            <a:ext cx="6506966" cy="1220145"/>
          </a:xfrm>
        </p:spPr>
        <p:txBody>
          <a:bodyPr>
            <a:normAutofit fontScale="90000"/>
          </a:bodyPr>
          <a:lstStyle/>
          <a:p>
            <a:r>
              <a:rPr lang="en-US" b="1">
                <a:latin typeface="Arial Black" panose="020B0604020202020204" pitchFamily="34" charset="0"/>
                <a:cs typeface="Arial Black" panose="020B0604020202020204" pitchFamily="34" charset="0"/>
              </a:rPr>
              <a:t>Support and Development</a:t>
            </a:r>
          </a:p>
        </p:txBody>
      </p:sp>
      <p:sp>
        <p:nvSpPr>
          <p:cNvPr id="3" name="Subtitle 2">
            <a:extLst>
              <a:ext uri="{FF2B5EF4-FFF2-40B4-BE49-F238E27FC236}">
                <a16:creationId xmlns:a16="http://schemas.microsoft.com/office/drawing/2014/main" id="{D898F95A-4348-B68D-01E2-2FC9D2048969}"/>
              </a:ext>
            </a:extLst>
          </p:cNvPr>
          <p:cNvSpPr>
            <a:spLocks noGrp="1"/>
          </p:cNvSpPr>
          <p:nvPr>
            <p:ph type="subTitle" idx="1"/>
          </p:nvPr>
        </p:nvSpPr>
        <p:spPr>
          <a:xfrm>
            <a:off x="5280917" y="4469258"/>
            <a:ext cx="6506966" cy="531688"/>
          </a:xfrm>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379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434101" y="5532437"/>
            <a:ext cx="10515600" cy="1325563"/>
          </a:xfrm>
        </p:spPr>
        <p:txBody>
          <a:bodyPr/>
          <a:lstStyle/>
          <a:p>
            <a:pPr algn="r"/>
            <a:r>
              <a:rPr lang="en-US" b="1">
                <a:latin typeface="Arial Black" panose="020B0604020202020204" pitchFamily="34" charset="0"/>
                <a:cs typeface="Arial Black" panose="020B0604020202020204" pitchFamily="34" charset="0"/>
              </a:rPr>
              <a:t>Committee Hub</a:t>
            </a:r>
          </a:p>
        </p:txBody>
      </p:sp>
      <p:pic>
        <p:nvPicPr>
          <p:cNvPr id="4" name="Picture 3">
            <a:extLst>
              <a:ext uri="{FF2B5EF4-FFF2-40B4-BE49-F238E27FC236}">
                <a16:creationId xmlns:a16="http://schemas.microsoft.com/office/drawing/2014/main" id="{58CE6CBD-E788-5CE1-0015-1242D011A085}"/>
              </a:ext>
            </a:extLst>
          </p:cNvPr>
          <p:cNvPicPr>
            <a:picLocks noChangeAspect="1"/>
          </p:cNvPicPr>
          <p:nvPr/>
        </p:nvPicPr>
        <p:blipFill>
          <a:blip r:embed="rId4"/>
          <a:stretch>
            <a:fillRect/>
          </a:stretch>
        </p:blipFill>
        <p:spPr>
          <a:xfrm>
            <a:off x="3757282" y="141684"/>
            <a:ext cx="4677435" cy="2597894"/>
          </a:xfrm>
          <a:prstGeom prst="rect">
            <a:avLst/>
          </a:prstGeom>
        </p:spPr>
      </p:pic>
      <p:pic>
        <p:nvPicPr>
          <p:cNvPr id="7" name="Picture 6">
            <a:extLst>
              <a:ext uri="{FF2B5EF4-FFF2-40B4-BE49-F238E27FC236}">
                <a16:creationId xmlns:a16="http://schemas.microsoft.com/office/drawing/2014/main" id="{F90E3657-2C55-521D-5A99-50CA9386EF65}"/>
              </a:ext>
            </a:extLst>
          </p:cNvPr>
          <p:cNvPicPr>
            <a:picLocks noChangeAspect="1"/>
          </p:cNvPicPr>
          <p:nvPr/>
        </p:nvPicPr>
        <p:blipFill>
          <a:blip r:embed="rId5"/>
          <a:stretch>
            <a:fillRect/>
          </a:stretch>
        </p:blipFill>
        <p:spPr>
          <a:xfrm>
            <a:off x="1168194" y="2929645"/>
            <a:ext cx="4004584" cy="2464359"/>
          </a:xfrm>
          <a:prstGeom prst="rect">
            <a:avLst/>
          </a:prstGeom>
        </p:spPr>
      </p:pic>
      <p:pic>
        <p:nvPicPr>
          <p:cNvPr id="9" name="Picture 8">
            <a:extLst>
              <a:ext uri="{FF2B5EF4-FFF2-40B4-BE49-F238E27FC236}">
                <a16:creationId xmlns:a16="http://schemas.microsoft.com/office/drawing/2014/main" id="{0A1DA92F-9786-F07F-AFD1-CFF6C6C78E30}"/>
              </a:ext>
            </a:extLst>
          </p:cNvPr>
          <p:cNvPicPr>
            <a:picLocks noChangeAspect="1"/>
          </p:cNvPicPr>
          <p:nvPr/>
        </p:nvPicPr>
        <p:blipFill>
          <a:blip r:embed="rId6"/>
          <a:stretch>
            <a:fillRect/>
          </a:stretch>
        </p:blipFill>
        <p:spPr>
          <a:xfrm>
            <a:off x="6215390" y="2914004"/>
            <a:ext cx="4438654" cy="2480000"/>
          </a:xfrm>
          <a:prstGeom prst="rect">
            <a:avLst/>
          </a:prstGeom>
        </p:spPr>
      </p:pic>
    </p:spTree>
    <p:extLst>
      <p:ext uri="{BB962C8B-B14F-4D97-AF65-F5344CB8AC3E}">
        <p14:creationId xmlns:p14="http://schemas.microsoft.com/office/powerpoint/2010/main" val="1932033967"/>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434101" y="5532437"/>
            <a:ext cx="10515600" cy="1325563"/>
          </a:xfrm>
        </p:spPr>
        <p:txBody>
          <a:bodyPr/>
          <a:lstStyle/>
          <a:p>
            <a:pPr algn="r"/>
            <a:r>
              <a:rPr lang="en-US" b="1">
                <a:latin typeface="Arial Black" panose="020B0604020202020204" pitchFamily="34" charset="0"/>
                <a:cs typeface="Arial Black" panose="020B0604020202020204" pitchFamily="34" charset="0"/>
              </a:rPr>
              <a:t>Society Development Meetings</a:t>
            </a:r>
          </a:p>
        </p:txBody>
      </p:sp>
      <p:sp>
        <p:nvSpPr>
          <p:cNvPr id="3" name="TextBox 2">
            <a:extLst>
              <a:ext uri="{FF2B5EF4-FFF2-40B4-BE49-F238E27FC236}">
                <a16:creationId xmlns:a16="http://schemas.microsoft.com/office/drawing/2014/main" id="{78125A1E-B454-D10B-BF9A-3EEB90540340}"/>
              </a:ext>
            </a:extLst>
          </p:cNvPr>
          <p:cNvSpPr txBox="1"/>
          <p:nvPr/>
        </p:nvSpPr>
        <p:spPr>
          <a:xfrm>
            <a:off x="443883" y="443883"/>
            <a:ext cx="1134862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Arial"/>
              </a:rPr>
              <a:t>Each year your group will have a development meeting with a member of the Communities Team. This is an opportunity to discuss plans you may have for the year, explore ways to grow your membership and support you with completing an Annual Risk Assessment. </a:t>
            </a:r>
            <a:endParaRPr lang="en-US" sz="2400">
              <a:latin typeface="Arial"/>
              <a:cs typeface="Arial"/>
            </a:endParaRPr>
          </a:p>
          <a:p>
            <a:endParaRPr lang="en-US" sz="2400">
              <a:latin typeface="Arial"/>
              <a:ea typeface="+mn-lt"/>
              <a:cs typeface="Arial"/>
            </a:endParaRPr>
          </a:p>
          <a:p>
            <a:endParaRPr lang="en-US" sz="2400">
              <a:latin typeface="Arial"/>
              <a:ea typeface="+mn-lt"/>
              <a:cs typeface="Arial"/>
            </a:endParaRPr>
          </a:p>
          <a:p>
            <a:r>
              <a:rPr lang="en-US" sz="2400">
                <a:latin typeface="Arial"/>
                <a:ea typeface="+mn-lt"/>
                <a:cs typeface="Arial"/>
              </a:rPr>
              <a:t>These simple, but useful, meetings will take no longer than one hour. You will have a development meeting with a member of the Communities Team.</a:t>
            </a:r>
            <a:endParaRPr lang="en-US" sz="2400">
              <a:latin typeface="Arial"/>
              <a:cs typeface="Arial"/>
            </a:endParaRPr>
          </a:p>
          <a:p>
            <a:endParaRPr lang="en-US" sz="2400">
              <a:latin typeface="Arial"/>
              <a:ea typeface="Calibri"/>
              <a:cs typeface="Arial"/>
            </a:endParaRPr>
          </a:p>
          <a:p>
            <a:endParaRPr lang="en-US" sz="2400">
              <a:latin typeface="Arial"/>
              <a:ea typeface="+mn-lt"/>
              <a:cs typeface="Arial"/>
            </a:endParaRPr>
          </a:p>
          <a:p>
            <a:r>
              <a:rPr lang="en-US" sz="2400">
                <a:latin typeface="Arial"/>
                <a:ea typeface="+mn-lt"/>
                <a:cs typeface="Arial"/>
              </a:rPr>
              <a:t>Keep an eye on your emails as we get in touch to arrange them from June onwards. </a:t>
            </a:r>
            <a:r>
              <a:rPr lang="en-US" sz="2400" b="1">
                <a:latin typeface="Arial"/>
                <a:ea typeface="+mn-lt"/>
                <a:cs typeface="Arial"/>
              </a:rPr>
              <a:t>All societies must complete a development meeting by the end of September.</a:t>
            </a:r>
            <a:endParaRPr lang="en-US" sz="2400" b="1">
              <a:latin typeface="Arial"/>
              <a:ea typeface="Calibri"/>
              <a:cs typeface="Arial"/>
            </a:endParaRPr>
          </a:p>
        </p:txBody>
      </p:sp>
    </p:spTree>
    <p:extLst>
      <p:ext uri="{BB962C8B-B14F-4D97-AF65-F5344CB8AC3E}">
        <p14:creationId xmlns:p14="http://schemas.microsoft.com/office/powerpoint/2010/main" val="3719970908"/>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434101" y="5532437"/>
            <a:ext cx="10515600" cy="1325563"/>
          </a:xfrm>
        </p:spPr>
        <p:txBody>
          <a:bodyPr/>
          <a:lstStyle/>
          <a:p>
            <a:pPr algn="r"/>
            <a:r>
              <a:rPr lang="en-US" b="1">
                <a:latin typeface="Arial Black" panose="020B0604020202020204" pitchFamily="34" charset="0"/>
                <a:cs typeface="Arial Black" panose="020B0604020202020204" pitchFamily="34" charset="0"/>
              </a:rPr>
              <a:t>Core Committee Training</a:t>
            </a:r>
          </a:p>
        </p:txBody>
      </p:sp>
      <p:sp>
        <p:nvSpPr>
          <p:cNvPr id="4" name="TextBox 3">
            <a:extLst>
              <a:ext uri="{FF2B5EF4-FFF2-40B4-BE49-F238E27FC236}">
                <a16:creationId xmlns:a16="http://schemas.microsoft.com/office/drawing/2014/main" id="{673428BA-20A9-F146-369C-CE325F4D4298}"/>
              </a:ext>
            </a:extLst>
          </p:cNvPr>
          <p:cNvSpPr txBox="1"/>
          <p:nvPr/>
        </p:nvSpPr>
        <p:spPr>
          <a:xfrm>
            <a:off x="685799" y="387927"/>
            <a:ext cx="1082040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Arial"/>
              </a:rPr>
              <a:t>Being on a Student Group committee provides you with access to a variety of training and workshops hosted by the Union and external companies. </a:t>
            </a:r>
            <a:endParaRPr lang="en-US" sz="2400">
              <a:latin typeface="Arial"/>
              <a:cs typeface="Arial"/>
            </a:endParaRPr>
          </a:p>
          <a:p>
            <a:endParaRPr lang="en-US" sz="2400">
              <a:latin typeface="Arial"/>
              <a:ea typeface="+mn-lt"/>
              <a:cs typeface="Arial"/>
            </a:endParaRPr>
          </a:p>
          <a:p>
            <a:r>
              <a:rPr lang="en-US" sz="2400">
                <a:latin typeface="Arial"/>
                <a:ea typeface="+mn-lt"/>
                <a:cs typeface="Arial"/>
              </a:rPr>
              <a:t>Over the summer, you will be invited to complete an online committee training. This training is compulsory for all committee members and committee members will not receive admin access until this has happened. </a:t>
            </a:r>
            <a:endParaRPr lang="en-US" sz="2400">
              <a:latin typeface="Arial"/>
              <a:cs typeface="Arial"/>
            </a:endParaRPr>
          </a:p>
          <a:p>
            <a:endParaRPr lang="en-US" sz="2400">
              <a:latin typeface="Arial"/>
              <a:ea typeface="+mn-lt"/>
              <a:cs typeface="Arial"/>
            </a:endParaRPr>
          </a:p>
          <a:p>
            <a:r>
              <a:rPr lang="en-US" sz="2400">
                <a:latin typeface="Arial"/>
                <a:ea typeface="+mn-lt"/>
                <a:cs typeface="Arial"/>
              </a:rPr>
              <a:t>This training will cover: </a:t>
            </a:r>
            <a:endParaRPr lang="en-US" sz="2400">
              <a:latin typeface="Arial"/>
              <a:ea typeface="Calibri"/>
              <a:cs typeface="Arial"/>
            </a:endParaRPr>
          </a:p>
          <a:p>
            <a:pPr marL="285750" indent="-285750">
              <a:buFont typeface="Arial"/>
              <a:buChar char="•"/>
            </a:pPr>
            <a:r>
              <a:rPr lang="en-US" sz="2400">
                <a:latin typeface="Arial"/>
                <a:ea typeface="+mn-lt"/>
                <a:cs typeface="Arial"/>
              </a:rPr>
              <a:t>Governance</a:t>
            </a:r>
            <a:endParaRPr lang="en-US" sz="2400">
              <a:latin typeface="Arial"/>
              <a:ea typeface="Calibri" panose="020F0502020204030204"/>
              <a:cs typeface="Arial"/>
            </a:endParaRPr>
          </a:p>
          <a:p>
            <a:pPr marL="285750" indent="-285750">
              <a:buFont typeface="Arial"/>
              <a:buChar char="•"/>
            </a:pPr>
            <a:r>
              <a:rPr lang="en-US" sz="2400">
                <a:latin typeface="Arial"/>
                <a:ea typeface="+mn-lt"/>
                <a:cs typeface="Arial"/>
              </a:rPr>
              <a:t>Events </a:t>
            </a:r>
          </a:p>
          <a:p>
            <a:pPr marL="285750" indent="-285750">
              <a:buFont typeface="Arial"/>
              <a:buChar char="•"/>
            </a:pPr>
            <a:r>
              <a:rPr lang="en-US" sz="2400">
                <a:latin typeface="Arial"/>
                <a:ea typeface="+mn-lt"/>
                <a:cs typeface="Arial"/>
              </a:rPr>
              <a:t>External Speakers </a:t>
            </a:r>
          </a:p>
          <a:p>
            <a:pPr marL="285750" indent="-285750">
              <a:buFont typeface="Arial"/>
              <a:buChar char="•"/>
            </a:pPr>
            <a:r>
              <a:rPr lang="en-US" sz="2400">
                <a:latin typeface="Arial"/>
                <a:ea typeface="+mn-lt"/>
                <a:cs typeface="Arial"/>
              </a:rPr>
              <a:t>Finance </a:t>
            </a:r>
          </a:p>
          <a:p>
            <a:pPr marL="285750" indent="-285750">
              <a:buFont typeface="Arial"/>
              <a:buChar char="•"/>
            </a:pPr>
            <a:r>
              <a:rPr lang="en-US" sz="2400">
                <a:latin typeface="Arial"/>
                <a:ea typeface="+mn-lt"/>
                <a:cs typeface="Arial"/>
              </a:rPr>
              <a:t>Risk</a:t>
            </a:r>
            <a:endParaRPr lang="en-US" sz="2400">
              <a:latin typeface="Arial"/>
              <a:ea typeface="Calibri"/>
              <a:cs typeface="Arial"/>
            </a:endParaRPr>
          </a:p>
        </p:txBody>
      </p:sp>
    </p:spTree>
    <p:extLst>
      <p:ext uri="{BB962C8B-B14F-4D97-AF65-F5344CB8AC3E}">
        <p14:creationId xmlns:p14="http://schemas.microsoft.com/office/powerpoint/2010/main" val="2037587014"/>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4A81-D874-AE6D-0B3F-0DBB2141239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D7644C-1F09-E7F6-CD63-EDB4D6F9EAA1}"/>
              </a:ext>
            </a:extLst>
          </p:cNvPr>
          <p:cNvSpPr>
            <a:spLocks noGrp="1"/>
          </p:cNvSpPr>
          <p:nvPr>
            <p:ph type="ctrTitle"/>
          </p:nvPr>
        </p:nvSpPr>
        <p:spPr>
          <a:xfrm>
            <a:off x="5280917" y="2995165"/>
            <a:ext cx="6506966" cy="1220145"/>
          </a:xfrm>
        </p:spPr>
        <p:txBody>
          <a:bodyPr>
            <a:normAutofit fontScale="90000"/>
          </a:bodyPr>
          <a:lstStyle/>
          <a:p>
            <a:r>
              <a:rPr lang="en-US" b="1">
                <a:latin typeface="Arial Black" panose="020B0604020202020204" pitchFamily="34" charset="0"/>
                <a:cs typeface="Arial Black" panose="020B0604020202020204" pitchFamily="34" charset="0"/>
              </a:rPr>
              <a:t>Reward and Recognition</a:t>
            </a:r>
          </a:p>
        </p:txBody>
      </p:sp>
      <p:sp>
        <p:nvSpPr>
          <p:cNvPr id="3" name="Subtitle 2">
            <a:extLst>
              <a:ext uri="{FF2B5EF4-FFF2-40B4-BE49-F238E27FC236}">
                <a16:creationId xmlns:a16="http://schemas.microsoft.com/office/drawing/2014/main" id="{D898F95A-4348-B68D-01E2-2FC9D2048969}"/>
              </a:ext>
            </a:extLst>
          </p:cNvPr>
          <p:cNvSpPr>
            <a:spLocks noGrp="1"/>
          </p:cNvSpPr>
          <p:nvPr>
            <p:ph type="subTitle" idx="1"/>
          </p:nvPr>
        </p:nvSpPr>
        <p:spPr>
          <a:xfrm>
            <a:off x="5280917" y="4469258"/>
            <a:ext cx="6506966" cy="531688"/>
          </a:xfrm>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83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D14EEA-B78A-D0FA-4625-6D6FF478FD8F}"/>
              </a:ext>
            </a:extLst>
          </p:cNvPr>
          <p:cNvSpPr>
            <a:spLocks noGrp="1"/>
          </p:cNvSpPr>
          <p:nvPr>
            <p:ph type="title"/>
          </p:nvPr>
        </p:nvSpPr>
        <p:spPr>
          <a:xfrm>
            <a:off x="110730" y="-108857"/>
            <a:ext cx="10515600" cy="1325563"/>
          </a:xfrm>
        </p:spPr>
        <p:txBody>
          <a:bodyPr/>
          <a:lstStyle/>
          <a:p>
            <a:r>
              <a:rPr lang="en-US" b="1">
                <a:latin typeface="Arial Black" panose="020B0604020202020204" pitchFamily="34" charset="0"/>
                <a:cs typeface="Arial Black" panose="020B0604020202020204" pitchFamily="34" charset="0"/>
              </a:rPr>
              <a:t>Union Awards</a:t>
            </a:r>
          </a:p>
        </p:txBody>
      </p:sp>
      <p:pic>
        <p:nvPicPr>
          <p:cNvPr id="6" name="Picture 5" descr="A person singing on a stage with a band playing instruments&#10;&#10;Description automatically generated">
            <a:extLst>
              <a:ext uri="{FF2B5EF4-FFF2-40B4-BE49-F238E27FC236}">
                <a16:creationId xmlns:a16="http://schemas.microsoft.com/office/drawing/2014/main" id="{6BDB74A6-7F06-5E0D-35AB-470E641A40C1}"/>
              </a:ext>
            </a:extLst>
          </p:cNvPr>
          <p:cNvPicPr>
            <a:picLocks noChangeAspect="1"/>
          </p:cNvPicPr>
          <p:nvPr/>
        </p:nvPicPr>
        <p:blipFill>
          <a:blip r:embed="rId4"/>
          <a:stretch>
            <a:fillRect/>
          </a:stretch>
        </p:blipFill>
        <p:spPr>
          <a:xfrm>
            <a:off x="756557" y="1106714"/>
            <a:ext cx="3597729" cy="2398486"/>
          </a:xfrm>
          <a:prstGeom prst="rect">
            <a:avLst/>
          </a:prstGeom>
        </p:spPr>
      </p:pic>
      <p:pic>
        <p:nvPicPr>
          <p:cNvPr id="8" name="Picture 7" descr="A table with glasses and a purple card&#10;&#10;Description automatically generated">
            <a:extLst>
              <a:ext uri="{FF2B5EF4-FFF2-40B4-BE49-F238E27FC236}">
                <a16:creationId xmlns:a16="http://schemas.microsoft.com/office/drawing/2014/main" id="{CCC6F4E0-F46D-52B0-4B9C-F917015153FC}"/>
              </a:ext>
            </a:extLst>
          </p:cNvPr>
          <p:cNvPicPr>
            <a:picLocks noChangeAspect="1"/>
          </p:cNvPicPr>
          <p:nvPr/>
        </p:nvPicPr>
        <p:blipFill>
          <a:blip r:embed="rId5"/>
          <a:stretch>
            <a:fillRect/>
          </a:stretch>
        </p:blipFill>
        <p:spPr>
          <a:xfrm>
            <a:off x="756557" y="3683000"/>
            <a:ext cx="3597729" cy="2398486"/>
          </a:xfrm>
          <a:prstGeom prst="rect">
            <a:avLst/>
          </a:prstGeom>
        </p:spPr>
      </p:pic>
      <p:sp>
        <p:nvSpPr>
          <p:cNvPr id="2" name="TextBox 1">
            <a:extLst>
              <a:ext uri="{FF2B5EF4-FFF2-40B4-BE49-F238E27FC236}">
                <a16:creationId xmlns:a16="http://schemas.microsoft.com/office/drawing/2014/main" id="{4FEB8295-3E75-6C34-4F48-17322AE0E9AF}"/>
              </a:ext>
            </a:extLst>
          </p:cNvPr>
          <p:cNvSpPr txBox="1"/>
          <p:nvPr/>
        </p:nvSpPr>
        <p:spPr>
          <a:xfrm>
            <a:off x="4585854" y="1226127"/>
            <a:ext cx="551410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mn-lt"/>
                <a:cs typeface="Arial"/>
              </a:rPr>
              <a:t>Every year, the SU hosts the annual Awards ceremony to celebrate our students, groups and staff members. </a:t>
            </a:r>
          </a:p>
          <a:p>
            <a:endParaRPr lang="en-US">
              <a:latin typeface="Arial"/>
              <a:ea typeface="+mn-lt"/>
              <a:cs typeface="Arial"/>
            </a:endParaRPr>
          </a:p>
          <a:p>
            <a:r>
              <a:rPr lang="en-US">
                <a:latin typeface="Arial"/>
                <a:ea typeface="+mn-lt"/>
                <a:cs typeface="Arial"/>
              </a:rPr>
              <a:t>A big part of the ceremony is our Society Awards. This year, the Awards were held in Shoreditch Town Hall, and societies were celebrated through the following categories: </a:t>
            </a:r>
          </a:p>
          <a:p>
            <a:pPr marL="285750" indent="-285750">
              <a:buFont typeface="Arial"/>
              <a:buChar char="•"/>
            </a:pPr>
            <a:r>
              <a:rPr lang="en-US">
                <a:latin typeface="Arial"/>
                <a:ea typeface="+mn-lt"/>
                <a:cs typeface="Arial"/>
              </a:rPr>
              <a:t>Society of the Year </a:t>
            </a:r>
          </a:p>
          <a:p>
            <a:pPr marL="285750" indent="-285750">
              <a:buFont typeface="Arial"/>
              <a:buChar char="•"/>
            </a:pPr>
            <a:r>
              <a:rPr lang="en-US">
                <a:latin typeface="Arial"/>
                <a:ea typeface="+mn-lt"/>
                <a:cs typeface="Arial"/>
              </a:rPr>
              <a:t>Committee Member of the Year </a:t>
            </a:r>
          </a:p>
          <a:p>
            <a:pPr marL="285750" indent="-285750">
              <a:buFont typeface="Arial"/>
              <a:buChar char="•"/>
            </a:pPr>
            <a:r>
              <a:rPr lang="en-US">
                <a:latin typeface="Arial"/>
                <a:ea typeface="+mn-lt"/>
                <a:cs typeface="Arial"/>
              </a:rPr>
              <a:t>Best New Society </a:t>
            </a:r>
          </a:p>
          <a:p>
            <a:pPr marL="285750" indent="-285750">
              <a:buFont typeface="Arial"/>
              <a:buChar char="•"/>
            </a:pPr>
            <a:r>
              <a:rPr lang="en-US">
                <a:latin typeface="Arial"/>
                <a:ea typeface="+mn-lt"/>
                <a:cs typeface="Arial"/>
              </a:rPr>
              <a:t>Most Improved Society Event of the Year </a:t>
            </a:r>
            <a:endParaRPr lang="en-US">
              <a:latin typeface="Arial"/>
              <a:ea typeface="Calibri"/>
              <a:cs typeface="Arial"/>
            </a:endParaRPr>
          </a:p>
          <a:p>
            <a:pPr marL="285750" indent="-285750">
              <a:buFont typeface="Arial"/>
              <a:buChar char="•"/>
            </a:pPr>
            <a:r>
              <a:rPr lang="en-US">
                <a:latin typeface="Arial"/>
                <a:ea typeface="+mn-lt"/>
                <a:cs typeface="Arial"/>
              </a:rPr>
              <a:t>Equality, Diversity and Inclusion Champion Award </a:t>
            </a:r>
          </a:p>
          <a:p>
            <a:pPr marL="285750" indent="-285750">
              <a:buFont typeface="Arial"/>
              <a:buChar char="•"/>
            </a:pPr>
            <a:r>
              <a:rPr lang="en-US">
                <a:latin typeface="Arial"/>
                <a:ea typeface="+mn-lt"/>
                <a:cs typeface="Arial"/>
              </a:rPr>
              <a:t>Employability Award</a:t>
            </a:r>
          </a:p>
          <a:p>
            <a:pPr marL="285750" indent="-285750">
              <a:buFont typeface="Arial"/>
              <a:buChar char="•"/>
            </a:pPr>
            <a:r>
              <a:rPr lang="en-US">
                <a:latin typeface="Arial"/>
                <a:ea typeface="+mn-lt"/>
                <a:cs typeface="Arial"/>
              </a:rPr>
              <a:t>Academic Society of the Year</a:t>
            </a:r>
          </a:p>
          <a:p>
            <a:pPr marL="285750" indent="-285750">
              <a:buFont typeface="Arial"/>
              <a:buChar char="•"/>
            </a:pPr>
            <a:endParaRPr lang="en-US">
              <a:latin typeface="Arial"/>
              <a:ea typeface="+mn-lt"/>
              <a:cs typeface="Arial"/>
            </a:endParaRPr>
          </a:p>
          <a:p>
            <a:r>
              <a:rPr lang="en-US">
                <a:latin typeface="Arial"/>
                <a:ea typeface="+mn-lt"/>
                <a:cs typeface="Arial"/>
              </a:rPr>
              <a:t>You will be able to nominate your society for these categories, and members can too!</a:t>
            </a:r>
            <a:endParaRPr lang="en-US">
              <a:latin typeface="Arial"/>
              <a:ea typeface="Calibri" panose="020F0502020204030204"/>
              <a:cs typeface="Arial"/>
            </a:endParaRPr>
          </a:p>
        </p:txBody>
      </p:sp>
    </p:spTree>
    <p:extLst>
      <p:ext uri="{BB962C8B-B14F-4D97-AF65-F5344CB8AC3E}">
        <p14:creationId xmlns:p14="http://schemas.microsoft.com/office/powerpoint/2010/main" val="1863402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D14EEA-B78A-D0FA-4625-6D6FF478FD8F}"/>
              </a:ext>
            </a:extLst>
          </p:cNvPr>
          <p:cNvSpPr>
            <a:spLocks noGrp="1"/>
          </p:cNvSpPr>
          <p:nvPr>
            <p:ph type="title"/>
          </p:nvPr>
        </p:nvSpPr>
        <p:spPr>
          <a:xfrm>
            <a:off x="124585" y="85107"/>
            <a:ext cx="10515600" cy="1325563"/>
          </a:xfrm>
        </p:spPr>
        <p:txBody>
          <a:bodyPr/>
          <a:lstStyle/>
          <a:p>
            <a:r>
              <a:rPr lang="en-US" b="1">
                <a:latin typeface="Arial Black"/>
                <a:cs typeface="Arial Black" panose="020B0604020202020204" pitchFamily="34" charset="0"/>
              </a:rPr>
              <a:t>Other recognition</a:t>
            </a:r>
            <a:endParaRPr lang="en-US" b="1">
              <a:latin typeface="Arial Black" panose="020B0604020202020204" pitchFamily="34" charset="0"/>
              <a:cs typeface="Arial Black" panose="020B0604020202020204" pitchFamily="34" charset="0"/>
            </a:endParaRPr>
          </a:p>
        </p:txBody>
      </p:sp>
      <p:sp>
        <p:nvSpPr>
          <p:cNvPr id="4" name="TextBox 3">
            <a:extLst>
              <a:ext uri="{FF2B5EF4-FFF2-40B4-BE49-F238E27FC236}">
                <a16:creationId xmlns:a16="http://schemas.microsoft.com/office/drawing/2014/main" id="{5546777C-02EF-694B-E66D-80106C50C7A8}"/>
              </a:ext>
            </a:extLst>
          </p:cNvPr>
          <p:cNvSpPr txBox="1"/>
          <p:nvPr/>
        </p:nvSpPr>
        <p:spPr>
          <a:xfrm>
            <a:off x="2295684" y="1290624"/>
            <a:ext cx="7600765" cy="59606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2000" b="1">
                <a:latin typeface="Arial"/>
                <a:ea typeface="+mn-lt"/>
                <a:cs typeface="+mn-lt"/>
              </a:rPr>
              <a:t>Need a reference? </a:t>
            </a:r>
            <a:endParaRPr lang="en-US"/>
          </a:p>
          <a:p>
            <a:pPr>
              <a:lnSpc>
                <a:spcPct val="90000"/>
              </a:lnSpc>
              <a:spcBef>
                <a:spcPts val="1000"/>
              </a:spcBef>
            </a:pPr>
            <a:r>
              <a:rPr lang="en-GB" sz="2000">
                <a:latin typeface="Arial"/>
                <a:ea typeface="+mn-lt"/>
                <a:cs typeface="+mn-lt"/>
              </a:rPr>
              <a:t>For future employment references, reach out to the Communities Team at SUCommunities@city.ac.uk – we are here to help!</a:t>
            </a:r>
            <a:endParaRPr lang="en-GB" sz="2000">
              <a:latin typeface="Arial"/>
              <a:ea typeface="Calibri"/>
              <a:cs typeface="Calibri"/>
            </a:endParaRPr>
          </a:p>
          <a:p>
            <a:pPr algn="l">
              <a:lnSpc>
                <a:spcPct val="90000"/>
              </a:lnSpc>
              <a:spcBef>
                <a:spcPts val="1000"/>
              </a:spcBef>
            </a:pPr>
            <a:endParaRPr lang="en-GB" sz="2000" b="1">
              <a:latin typeface="Arial"/>
              <a:ea typeface="Calibri"/>
              <a:cs typeface="Calibri"/>
            </a:endParaRPr>
          </a:p>
          <a:p>
            <a:pPr>
              <a:lnSpc>
                <a:spcPct val="90000"/>
              </a:lnSpc>
              <a:spcBef>
                <a:spcPts val="1000"/>
              </a:spcBef>
            </a:pPr>
            <a:endParaRPr lang="en-GB" sz="2000" b="1">
              <a:latin typeface="Arial"/>
              <a:ea typeface="Calibri"/>
              <a:cs typeface="Calibri"/>
            </a:endParaRPr>
          </a:p>
          <a:p>
            <a:pPr>
              <a:lnSpc>
                <a:spcPct val="90000"/>
              </a:lnSpc>
              <a:spcBef>
                <a:spcPts val="1000"/>
              </a:spcBef>
            </a:pPr>
            <a:r>
              <a:rPr lang="en-GB" sz="2000" b="1">
                <a:latin typeface="Arial"/>
                <a:ea typeface="Calibri"/>
                <a:cs typeface="Calibri"/>
              </a:rPr>
              <a:t>Committee member of the month</a:t>
            </a:r>
          </a:p>
          <a:p>
            <a:pPr>
              <a:lnSpc>
                <a:spcPct val="90000"/>
              </a:lnSpc>
              <a:spcBef>
                <a:spcPts val="1000"/>
              </a:spcBef>
            </a:pPr>
            <a:r>
              <a:rPr lang="en-GB" sz="2000">
                <a:latin typeface="Arial"/>
                <a:ea typeface="Calibri"/>
                <a:cs typeface="Calibri"/>
              </a:rPr>
              <a:t>Each month during term time you can nominate a committee member of the month. This will be announced in the societies and SU newsletter.</a:t>
            </a:r>
          </a:p>
          <a:p>
            <a:pPr>
              <a:lnSpc>
                <a:spcPct val="90000"/>
              </a:lnSpc>
              <a:spcBef>
                <a:spcPts val="1000"/>
              </a:spcBef>
            </a:pPr>
            <a:endParaRPr lang="en-GB" sz="2000">
              <a:latin typeface="Arial"/>
              <a:ea typeface="Calibri"/>
              <a:cs typeface="Calibri"/>
            </a:endParaRPr>
          </a:p>
          <a:p>
            <a:pPr>
              <a:lnSpc>
                <a:spcPct val="90000"/>
              </a:lnSpc>
              <a:spcBef>
                <a:spcPts val="1000"/>
              </a:spcBef>
            </a:pPr>
            <a:endParaRPr lang="en-GB" sz="2000">
              <a:latin typeface="Arial"/>
              <a:ea typeface="Calibri"/>
              <a:cs typeface="Calibri"/>
            </a:endParaRPr>
          </a:p>
          <a:p>
            <a:pPr>
              <a:lnSpc>
                <a:spcPct val="90000"/>
              </a:lnSpc>
              <a:spcBef>
                <a:spcPts val="1000"/>
              </a:spcBef>
            </a:pPr>
            <a:r>
              <a:rPr lang="en-GB" sz="2000" b="1">
                <a:latin typeface="Arial"/>
                <a:ea typeface="Calibri"/>
                <a:cs typeface="Calibri"/>
              </a:rPr>
              <a:t>Social Media</a:t>
            </a:r>
          </a:p>
          <a:p>
            <a:pPr>
              <a:lnSpc>
                <a:spcPct val="90000"/>
              </a:lnSpc>
              <a:spcBef>
                <a:spcPts val="1000"/>
              </a:spcBef>
            </a:pPr>
            <a:r>
              <a:rPr lang="en-GB" sz="2000">
                <a:latin typeface="Arial"/>
                <a:ea typeface="Calibri"/>
                <a:cs typeface="Calibri"/>
              </a:rPr>
              <a:t>Make sure to tag the SU on socials @CityUniSU and we can repost your content on the SU account.</a:t>
            </a:r>
          </a:p>
          <a:p>
            <a:pPr>
              <a:lnSpc>
                <a:spcPct val="90000"/>
              </a:lnSpc>
              <a:spcBef>
                <a:spcPts val="1000"/>
              </a:spcBef>
            </a:pPr>
            <a:endParaRPr lang="en-GB" sz="2000">
              <a:latin typeface="Arial"/>
              <a:ea typeface="Calibri"/>
              <a:cs typeface="Calibri"/>
            </a:endParaRPr>
          </a:p>
          <a:p>
            <a:endParaRPr lang="en-US" sz="2800">
              <a:latin typeface="Calibri" panose="020F0502020204030204"/>
              <a:ea typeface="Calibri"/>
              <a:cs typeface="Calibri"/>
            </a:endParaRPr>
          </a:p>
        </p:txBody>
      </p:sp>
      <p:pic>
        <p:nvPicPr>
          <p:cNvPr id="2" name="Graphic 1" descr="Open book with solid fill">
            <a:extLst>
              <a:ext uri="{FF2B5EF4-FFF2-40B4-BE49-F238E27FC236}">
                <a16:creationId xmlns:a16="http://schemas.microsoft.com/office/drawing/2014/main" id="{BB7264E9-9418-706B-25E5-23C213E9DB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255" y="1184564"/>
            <a:ext cx="1260763" cy="1260763"/>
          </a:xfrm>
          <a:prstGeom prst="rect">
            <a:avLst/>
          </a:prstGeom>
        </p:spPr>
      </p:pic>
      <p:pic>
        <p:nvPicPr>
          <p:cNvPr id="6" name="Graphic 5" descr="Stars with solid fill">
            <a:extLst>
              <a:ext uri="{FF2B5EF4-FFF2-40B4-BE49-F238E27FC236}">
                <a16:creationId xmlns:a16="http://schemas.microsoft.com/office/drawing/2014/main" id="{A70E09E8-5182-6E5D-B6A2-214954E688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255" y="3124200"/>
            <a:ext cx="1357745" cy="1357745"/>
          </a:xfrm>
          <a:prstGeom prst="rect">
            <a:avLst/>
          </a:prstGeom>
        </p:spPr>
      </p:pic>
      <p:pic>
        <p:nvPicPr>
          <p:cNvPr id="7" name="Graphic 6" descr="Online Network with solid fill">
            <a:extLst>
              <a:ext uri="{FF2B5EF4-FFF2-40B4-BE49-F238E27FC236}">
                <a16:creationId xmlns:a16="http://schemas.microsoft.com/office/drawing/2014/main" id="{C82EFB91-4E71-43A3-C3A6-9273923289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837" y="5119256"/>
            <a:ext cx="1316181" cy="1316181"/>
          </a:xfrm>
          <a:prstGeom prst="rect">
            <a:avLst/>
          </a:prstGeom>
        </p:spPr>
      </p:pic>
    </p:spTree>
    <p:extLst>
      <p:ext uri="{BB962C8B-B14F-4D97-AF65-F5344CB8AC3E}">
        <p14:creationId xmlns:p14="http://schemas.microsoft.com/office/powerpoint/2010/main" val="668724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3B00C-93A4-6F7F-6078-255597364F6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36C1E1-6BFC-CB1B-ABC6-4BADE7183E44}"/>
              </a:ext>
            </a:extLst>
          </p:cNvPr>
          <p:cNvSpPr>
            <a:spLocks noGrp="1"/>
          </p:cNvSpPr>
          <p:nvPr>
            <p:ph type="title"/>
          </p:nvPr>
        </p:nvSpPr>
        <p:spPr>
          <a:xfrm>
            <a:off x="1961301" y="0"/>
            <a:ext cx="10515600" cy="1325563"/>
          </a:xfrm>
        </p:spPr>
        <p:txBody>
          <a:bodyPr/>
          <a:lstStyle/>
          <a:p>
            <a:r>
              <a:rPr lang="en-US" b="1">
                <a:latin typeface="Arial Black" panose="020B0604020202020204" pitchFamily="34" charset="0"/>
                <a:cs typeface="Arial Black" panose="020B0604020202020204" pitchFamily="34" charset="0"/>
              </a:rPr>
              <a:t>Key dates for your diary</a:t>
            </a:r>
          </a:p>
        </p:txBody>
      </p:sp>
      <p:sp>
        <p:nvSpPr>
          <p:cNvPr id="3" name="TextBox 2">
            <a:extLst>
              <a:ext uri="{FF2B5EF4-FFF2-40B4-BE49-F238E27FC236}">
                <a16:creationId xmlns:a16="http://schemas.microsoft.com/office/drawing/2014/main" id="{B4873FD1-6D7B-0145-6F98-CD580CA2B10E}"/>
              </a:ext>
            </a:extLst>
          </p:cNvPr>
          <p:cNvSpPr txBox="1"/>
          <p:nvPr/>
        </p:nvSpPr>
        <p:spPr>
          <a:xfrm>
            <a:off x="2202872" y="1177635"/>
            <a:ext cx="9809018"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a:ea typeface="+mn-lt"/>
                <a:cs typeface="+mn-lt"/>
              </a:rPr>
              <a:t>Thursday 1</a:t>
            </a:r>
            <a:r>
              <a:rPr lang="en-GB" sz="1600" b="1" baseline="30000">
                <a:latin typeface="Arial"/>
                <a:ea typeface="+mn-lt"/>
                <a:cs typeface="+mn-lt"/>
              </a:rPr>
              <a:t>st</a:t>
            </a:r>
            <a:r>
              <a:rPr lang="en-GB" sz="2400" b="1">
                <a:latin typeface="Arial"/>
                <a:ea typeface="+mn-lt"/>
                <a:cs typeface="+mn-lt"/>
              </a:rPr>
              <a:t> August</a:t>
            </a:r>
            <a:r>
              <a:rPr lang="en-GB" sz="2400">
                <a:latin typeface="Arial"/>
                <a:ea typeface="+mn-lt"/>
                <a:cs typeface="+mn-lt"/>
              </a:rPr>
              <a:t> – City St George’s Merger Official/ Official Society Committee Handover</a:t>
            </a:r>
            <a:endParaRPr lang="en-US" sz="2400">
              <a:latin typeface="Arial"/>
              <a:ea typeface="+mn-lt"/>
              <a:cs typeface="+mn-lt"/>
            </a:endParaRPr>
          </a:p>
          <a:p>
            <a:endParaRPr lang="en-GB" sz="2400">
              <a:latin typeface="Arial"/>
              <a:ea typeface="+mn-lt"/>
              <a:cs typeface="+mn-lt"/>
            </a:endParaRPr>
          </a:p>
          <a:p>
            <a:r>
              <a:rPr lang="en-GB" sz="2400" b="1">
                <a:latin typeface="Arial"/>
                <a:ea typeface="+mn-lt"/>
                <a:cs typeface="+mn-lt"/>
              </a:rPr>
              <a:t>Thursday 15</a:t>
            </a:r>
            <a:r>
              <a:rPr lang="en-GB" sz="1600" b="1" baseline="30000">
                <a:latin typeface="Arial"/>
                <a:ea typeface="+mn-lt"/>
                <a:cs typeface="+mn-lt"/>
              </a:rPr>
              <a:t>th</a:t>
            </a:r>
            <a:r>
              <a:rPr lang="en-GB" sz="2400" b="1">
                <a:latin typeface="Arial"/>
                <a:ea typeface="+mn-lt"/>
                <a:cs typeface="+mn-lt"/>
              </a:rPr>
              <a:t> August</a:t>
            </a:r>
            <a:r>
              <a:rPr lang="en-GB" sz="2400">
                <a:latin typeface="Arial"/>
                <a:ea typeface="+mn-lt"/>
                <a:cs typeface="+mn-lt"/>
              </a:rPr>
              <a:t> – A-Level Results Day</a:t>
            </a:r>
            <a:endParaRPr lang="en-US" sz="2400">
              <a:latin typeface="Arial"/>
              <a:ea typeface="+mn-lt"/>
              <a:cs typeface="+mn-lt"/>
            </a:endParaRPr>
          </a:p>
          <a:p>
            <a:endParaRPr lang="en-GB" sz="2400">
              <a:latin typeface="Arial"/>
              <a:ea typeface="+mn-lt"/>
              <a:cs typeface="+mn-lt"/>
            </a:endParaRPr>
          </a:p>
          <a:p>
            <a:r>
              <a:rPr lang="en-GB" sz="2400" b="1">
                <a:latin typeface="Arial"/>
                <a:ea typeface="+mn-lt"/>
                <a:cs typeface="+mn-lt"/>
              </a:rPr>
              <a:t>Summer </a:t>
            </a:r>
            <a:r>
              <a:rPr lang="en-GB" sz="2400">
                <a:latin typeface="Arial"/>
                <a:ea typeface="+mn-lt"/>
                <a:cs typeface="+mn-lt"/>
              </a:rPr>
              <a:t>– SU moving over to Walkway and Drysdale Building (moving from Tait Building – more details to come)</a:t>
            </a:r>
          </a:p>
          <a:p>
            <a:endParaRPr lang="en-GB" sz="2400">
              <a:latin typeface="Arial"/>
              <a:ea typeface="+mn-lt"/>
              <a:cs typeface="+mn-lt"/>
            </a:endParaRPr>
          </a:p>
          <a:p>
            <a:r>
              <a:rPr lang="en-GB" sz="2400" b="1">
                <a:latin typeface="Arial"/>
                <a:ea typeface="+mn-lt"/>
                <a:cs typeface="+mn-lt"/>
              </a:rPr>
              <a:t>September</a:t>
            </a:r>
            <a:r>
              <a:rPr lang="en-GB" sz="2400">
                <a:latin typeface="Arial"/>
                <a:ea typeface="+mn-lt"/>
                <a:cs typeface="+mn-lt"/>
              </a:rPr>
              <a:t>- Committee Training Refresher and Start of Welcome</a:t>
            </a:r>
            <a:endParaRPr lang="en-US" sz="2400">
              <a:latin typeface="Arial"/>
              <a:ea typeface="+mn-lt"/>
              <a:cs typeface="+mn-lt"/>
            </a:endParaRPr>
          </a:p>
          <a:p>
            <a:endParaRPr lang="en-GB" sz="2400">
              <a:latin typeface="Arial"/>
              <a:ea typeface="+mn-lt"/>
              <a:cs typeface="+mn-lt"/>
            </a:endParaRPr>
          </a:p>
          <a:p>
            <a:r>
              <a:rPr lang="en-GB" sz="2400" b="1">
                <a:latin typeface="Arial"/>
                <a:ea typeface="+mn-lt"/>
                <a:cs typeface="+mn-lt"/>
              </a:rPr>
              <a:t>Friday 27</a:t>
            </a:r>
            <a:r>
              <a:rPr lang="en-GB" sz="1600" b="1" baseline="30000">
                <a:latin typeface="Arial"/>
                <a:ea typeface="+mn-lt"/>
                <a:cs typeface="+mn-lt"/>
              </a:rPr>
              <a:t>th</a:t>
            </a:r>
            <a:r>
              <a:rPr lang="en-GB" sz="2400" b="1">
                <a:latin typeface="Arial"/>
                <a:ea typeface="+mn-lt"/>
                <a:cs typeface="+mn-lt"/>
              </a:rPr>
              <a:t> September</a:t>
            </a:r>
            <a:r>
              <a:rPr lang="en-GB" sz="2400">
                <a:latin typeface="Arial"/>
                <a:ea typeface="+mn-lt"/>
                <a:cs typeface="+mn-lt"/>
              </a:rPr>
              <a:t> – Freshers Fair (09:30-16:30) – Business Design Centre</a:t>
            </a:r>
            <a:endParaRPr lang="en-US" sz="2400">
              <a:latin typeface="Arial"/>
              <a:ea typeface="+mn-lt"/>
              <a:cs typeface="+mn-lt"/>
            </a:endParaRPr>
          </a:p>
          <a:p>
            <a:endParaRPr lang="en-GB" sz="2400">
              <a:latin typeface="Arial"/>
              <a:ea typeface="+mn-lt"/>
              <a:cs typeface="+mn-lt"/>
            </a:endParaRPr>
          </a:p>
          <a:p>
            <a:r>
              <a:rPr lang="en-GB" sz="2400" b="1">
                <a:latin typeface="Arial"/>
                <a:ea typeface="+mn-lt"/>
                <a:cs typeface="+mn-lt"/>
              </a:rPr>
              <a:t>May -</a:t>
            </a:r>
            <a:r>
              <a:rPr lang="en-GB" sz="2400">
                <a:latin typeface="Arial"/>
                <a:ea typeface="+mn-lt"/>
                <a:cs typeface="+mn-lt"/>
              </a:rPr>
              <a:t> Union Awards </a:t>
            </a:r>
            <a:r>
              <a:rPr lang="en-GB" sz="2400" b="1" u="sng">
                <a:latin typeface="Arial"/>
                <a:ea typeface="+mn-lt"/>
                <a:cs typeface="+mn-lt"/>
              </a:rPr>
              <a:t>(Date TBC)</a:t>
            </a:r>
            <a:endParaRPr lang="en-GB" sz="2400">
              <a:latin typeface="Arial"/>
              <a:ea typeface="+mn-lt"/>
              <a:cs typeface="+mn-lt"/>
            </a:endParaRPr>
          </a:p>
          <a:p>
            <a:pPr algn="l"/>
            <a:endParaRPr lang="en-US">
              <a:ea typeface="Calibri"/>
              <a:cs typeface="Calibri"/>
            </a:endParaRPr>
          </a:p>
        </p:txBody>
      </p:sp>
    </p:spTree>
    <p:extLst>
      <p:ext uri="{BB962C8B-B14F-4D97-AF65-F5344CB8AC3E}">
        <p14:creationId xmlns:p14="http://schemas.microsoft.com/office/powerpoint/2010/main" val="2035937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D6B8-E384-ACBD-2EF6-C104494321DD}"/>
              </a:ext>
            </a:extLst>
          </p:cNvPr>
          <p:cNvSpPr>
            <a:spLocks noGrp="1"/>
          </p:cNvSpPr>
          <p:nvPr>
            <p:ph type="title"/>
          </p:nvPr>
        </p:nvSpPr>
        <p:spPr>
          <a:xfrm>
            <a:off x="1961301" y="0"/>
            <a:ext cx="10515600" cy="1325563"/>
          </a:xfrm>
        </p:spPr>
        <p:txBody>
          <a:bodyPr/>
          <a:lstStyle/>
          <a:p>
            <a:r>
              <a:rPr lang="en-US" b="1">
                <a:latin typeface="Arial Black" panose="020B0604020202020204" pitchFamily="34" charset="0"/>
                <a:cs typeface="Arial Black" panose="020B0604020202020204" pitchFamily="34" charset="0"/>
              </a:rPr>
              <a:t>Responding to feedback</a:t>
            </a:r>
          </a:p>
        </p:txBody>
      </p:sp>
      <p:graphicFrame>
        <p:nvGraphicFramePr>
          <p:cNvPr id="3" name="Table 2">
            <a:extLst>
              <a:ext uri="{FF2B5EF4-FFF2-40B4-BE49-F238E27FC236}">
                <a16:creationId xmlns:a16="http://schemas.microsoft.com/office/drawing/2014/main" id="{46F9F352-4AC7-6467-BD1D-E33EEDF4288D}"/>
              </a:ext>
            </a:extLst>
          </p:cNvPr>
          <p:cNvGraphicFramePr>
            <a:graphicFrameLocks noGrp="1"/>
          </p:cNvGraphicFramePr>
          <p:nvPr>
            <p:extLst>
              <p:ext uri="{D42A27DB-BD31-4B8C-83A1-F6EECF244321}">
                <p14:modId xmlns:p14="http://schemas.microsoft.com/office/powerpoint/2010/main" val="3369312789"/>
              </p:ext>
            </p:extLst>
          </p:nvPr>
        </p:nvGraphicFramePr>
        <p:xfrm>
          <a:off x="131618" y="1087581"/>
          <a:ext cx="9847073" cy="5081329"/>
        </p:xfrm>
        <a:graphic>
          <a:graphicData uri="http://schemas.openxmlformats.org/drawingml/2006/table">
            <a:tbl>
              <a:tblPr firstRow="1" bandRow="1">
                <a:tableStyleId>{5C22544A-7EE6-4342-B048-85BDC9FD1C3A}</a:tableStyleId>
              </a:tblPr>
              <a:tblGrid>
                <a:gridCol w="3131127">
                  <a:extLst>
                    <a:ext uri="{9D8B030D-6E8A-4147-A177-3AD203B41FA5}">
                      <a16:colId xmlns:a16="http://schemas.microsoft.com/office/drawing/2014/main" val="1345180940"/>
                    </a:ext>
                  </a:extLst>
                </a:gridCol>
                <a:gridCol w="6715946">
                  <a:extLst>
                    <a:ext uri="{9D8B030D-6E8A-4147-A177-3AD203B41FA5}">
                      <a16:colId xmlns:a16="http://schemas.microsoft.com/office/drawing/2014/main" val="2627049610"/>
                    </a:ext>
                  </a:extLst>
                </a:gridCol>
              </a:tblGrid>
              <a:tr h="612112">
                <a:tc>
                  <a:txBody>
                    <a:bodyPr/>
                    <a:lstStyle/>
                    <a:p>
                      <a:r>
                        <a:rPr lang="en-US" sz="1600">
                          <a:latin typeface="Arial"/>
                        </a:rPr>
                        <a:t>You said:</a:t>
                      </a:r>
                    </a:p>
                  </a:txBody>
                  <a:tcPr/>
                </a:tc>
                <a:tc>
                  <a:txBody>
                    <a:bodyPr/>
                    <a:lstStyle/>
                    <a:p>
                      <a:r>
                        <a:rPr lang="en-US" sz="1600">
                          <a:latin typeface="Arial"/>
                        </a:rPr>
                        <a:t>We did:</a:t>
                      </a:r>
                    </a:p>
                  </a:txBody>
                  <a:tcPr/>
                </a:tc>
                <a:extLst>
                  <a:ext uri="{0D108BD9-81ED-4DB2-BD59-A6C34878D82A}">
                    <a16:rowId xmlns:a16="http://schemas.microsoft.com/office/drawing/2014/main" val="554372197"/>
                  </a:ext>
                </a:extLst>
              </a:tr>
              <a:tr h="612112">
                <a:tc>
                  <a:txBody>
                    <a:bodyPr/>
                    <a:lstStyle/>
                    <a:p>
                      <a:r>
                        <a:rPr lang="en-US" sz="1600">
                          <a:latin typeface="Arial"/>
                        </a:rPr>
                        <a:t>"We want more Societies Development Fund to help us deliver more activity for our members."</a:t>
                      </a:r>
                    </a:p>
                  </a:txBody>
                  <a:tcPr/>
                </a:tc>
                <a:tc>
                  <a:txBody>
                    <a:bodyPr/>
                    <a:lstStyle/>
                    <a:p>
                      <a:r>
                        <a:rPr lang="en-US" sz="1600">
                          <a:latin typeface="Arial"/>
                        </a:rPr>
                        <a:t>The Union secured an additional 10k in funding for Societies Development Fund in 23/24.</a:t>
                      </a:r>
                    </a:p>
                  </a:txBody>
                  <a:tcPr/>
                </a:tc>
                <a:extLst>
                  <a:ext uri="{0D108BD9-81ED-4DB2-BD59-A6C34878D82A}">
                    <a16:rowId xmlns:a16="http://schemas.microsoft.com/office/drawing/2014/main" val="3607385114"/>
                  </a:ext>
                </a:extLst>
              </a:tr>
              <a:tr h="612112">
                <a:tc>
                  <a:txBody>
                    <a:bodyPr/>
                    <a:lstStyle/>
                    <a:p>
                      <a:r>
                        <a:rPr lang="en-US" sz="1600">
                          <a:latin typeface="Arial"/>
                        </a:rPr>
                        <a:t>"I joined a society but they have not delivered any activity."</a:t>
                      </a:r>
                    </a:p>
                  </a:txBody>
                  <a:tcPr/>
                </a:tc>
                <a:tc>
                  <a:txBody>
                    <a:bodyPr/>
                    <a:lstStyle/>
                    <a:p>
                      <a:r>
                        <a:rPr lang="en-US" sz="1600">
                          <a:latin typeface="Arial"/>
                        </a:rPr>
                        <a:t>The Union has tightened the rules for societies to ensure that all societies deliver one activity in term one and two.</a:t>
                      </a:r>
                    </a:p>
                  </a:txBody>
                  <a:tcPr/>
                </a:tc>
                <a:extLst>
                  <a:ext uri="{0D108BD9-81ED-4DB2-BD59-A6C34878D82A}">
                    <a16:rowId xmlns:a16="http://schemas.microsoft.com/office/drawing/2014/main" val="2206701662"/>
                  </a:ext>
                </a:extLst>
              </a:tr>
              <a:tr h="612112">
                <a:tc>
                  <a:txBody>
                    <a:bodyPr/>
                    <a:lstStyle/>
                    <a:p>
                      <a:r>
                        <a:rPr lang="en-US" sz="1600">
                          <a:latin typeface="Arial"/>
                        </a:rPr>
                        <a:t>"We want to be able to upload events to Native"</a:t>
                      </a:r>
                    </a:p>
                  </a:txBody>
                  <a:tcPr/>
                </a:tc>
                <a:tc>
                  <a:txBody>
                    <a:bodyPr/>
                    <a:lstStyle/>
                    <a:p>
                      <a:r>
                        <a:rPr lang="en-US" sz="1600">
                          <a:latin typeface="Arial"/>
                        </a:rPr>
                        <a:t>The Union will be inviting all committee members who have completed training to sign up to native. This will enable you to upload events as pending on to native before SU approval.</a:t>
                      </a:r>
                    </a:p>
                  </a:txBody>
                  <a:tcPr/>
                </a:tc>
                <a:extLst>
                  <a:ext uri="{0D108BD9-81ED-4DB2-BD59-A6C34878D82A}">
                    <a16:rowId xmlns:a16="http://schemas.microsoft.com/office/drawing/2014/main" val="1365531256"/>
                  </a:ext>
                </a:extLst>
              </a:tr>
              <a:tr h="900545">
                <a:tc>
                  <a:txBody>
                    <a:bodyPr/>
                    <a:lstStyle/>
                    <a:p>
                      <a:r>
                        <a:rPr lang="en-US" sz="1600">
                          <a:latin typeface="Arial"/>
                        </a:rPr>
                        <a:t>"We want to be able to view our society funds balance."</a:t>
                      </a:r>
                    </a:p>
                  </a:txBody>
                  <a:tcPr/>
                </a:tc>
                <a:tc>
                  <a:txBody>
                    <a:bodyPr/>
                    <a:lstStyle/>
                    <a:p>
                      <a:r>
                        <a:rPr lang="en-US" sz="1600">
                          <a:latin typeface="Arial"/>
                        </a:rPr>
                        <a:t>Committee members can email </a:t>
                      </a:r>
                      <a:r>
                        <a:rPr lang="en-US" sz="1600"/>
                        <a:t>SUCommunities@city.ac.uk</a:t>
                      </a:r>
                      <a:r>
                        <a:rPr lang="en-US" sz="1600">
                          <a:latin typeface="Arial"/>
                        </a:rPr>
                        <a:t> to get an up to date balance. The Union is exploring a new finance system to provide societies access to their balance.</a:t>
                      </a:r>
                    </a:p>
                  </a:txBody>
                  <a:tcPr/>
                </a:tc>
                <a:extLst>
                  <a:ext uri="{0D108BD9-81ED-4DB2-BD59-A6C34878D82A}">
                    <a16:rowId xmlns:a16="http://schemas.microsoft.com/office/drawing/2014/main" val="1940414977"/>
                  </a:ext>
                </a:extLst>
              </a:tr>
              <a:tr h="612112">
                <a:tc>
                  <a:txBody>
                    <a:bodyPr/>
                    <a:lstStyle/>
                    <a:p>
                      <a:r>
                        <a:rPr lang="en-US" sz="1600">
                          <a:latin typeface="Arial"/>
                        </a:rPr>
                        <a:t>"It takes too long for events forms to be processed."</a:t>
                      </a:r>
                    </a:p>
                  </a:txBody>
                  <a:tcPr/>
                </a:tc>
                <a:tc>
                  <a:txBody>
                    <a:bodyPr/>
                    <a:lstStyle/>
                    <a:p>
                      <a:r>
                        <a:rPr lang="en-US" sz="1600">
                          <a:latin typeface="Arial"/>
                        </a:rPr>
                        <a:t>The Union is introducing a new back-end approvals process for events to speed up the process. The guidance has also been update in the committee handbook to outline the step by step process to </a:t>
                      </a:r>
                      <a:r>
                        <a:rPr lang="en-US" sz="1600" err="1">
                          <a:latin typeface="Arial"/>
                        </a:rPr>
                        <a:t>minimise</a:t>
                      </a:r>
                      <a:r>
                        <a:rPr lang="en-US" sz="1600">
                          <a:latin typeface="Arial"/>
                        </a:rPr>
                        <a:t> delays.</a:t>
                      </a:r>
                      <a:endParaRPr lang="en-US" sz="1600"/>
                    </a:p>
                  </a:txBody>
                  <a:tcPr/>
                </a:tc>
                <a:extLst>
                  <a:ext uri="{0D108BD9-81ED-4DB2-BD59-A6C34878D82A}">
                    <a16:rowId xmlns:a16="http://schemas.microsoft.com/office/drawing/2014/main" val="1215949794"/>
                  </a:ext>
                </a:extLst>
              </a:tr>
            </a:tbl>
          </a:graphicData>
        </a:graphic>
      </p:graphicFrame>
    </p:spTree>
    <p:extLst>
      <p:ext uri="{BB962C8B-B14F-4D97-AF65-F5344CB8AC3E}">
        <p14:creationId xmlns:p14="http://schemas.microsoft.com/office/powerpoint/2010/main" val="415030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515600" cy="1325563"/>
          </a:xfrm>
        </p:spPr>
        <p:txBody>
          <a:bodyPr/>
          <a:lstStyle/>
          <a:p>
            <a:r>
              <a:rPr lang="en-US" b="1">
                <a:latin typeface="Arial Black" panose="020B0604020202020204" pitchFamily="34" charset="0"/>
                <a:cs typeface="Arial Black" panose="020B0604020202020204" pitchFamily="34" charset="0"/>
              </a:rPr>
              <a:t>Meet the team</a:t>
            </a:r>
          </a:p>
        </p:txBody>
      </p:sp>
      <p:sp>
        <p:nvSpPr>
          <p:cNvPr id="4" name="TextBox 3">
            <a:extLst>
              <a:ext uri="{FF2B5EF4-FFF2-40B4-BE49-F238E27FC236}">
                <a16:creationId xmlns:a16="http://schemas.microsoft.com/office/drawing/2014/main" id="{B7253F2B-4846-B7E5-2D60-78E781283201}"/>
              </a:ext>
            </a:extLst>
          </p:cNvPr>
          <p:cNvSpPr txBox="1"/>
          <p:nvPr/>
        </p:nvSpPr>
        <p:spPr>
          <a:xfrm>
            <a:off x="3390124" y="4115895"/>
            <a:ext cx="27058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ea typeface="Calibri"/>
                <a:cs typeface="Arial"/>
              </a:rPr>
              <a:t>Ryan Ginger (he/him)</a:t>
            </a:r>
          </a:p>
          <a:p>
            <a:pPr algn="ctr"/>
            <a:r>
              <a:rPr lang="en-US">
                <a:latin typeface="Arial"/>
                <a:ea typeface="Calibri"/>
                <a:cs typeface="Arial"/>
              </a:rPr>
              <a:t>Communities Manager </a:t>
            </a:r>
          </a:p>
          <a:p>
            <a:pPr algn="ctr"/>
            <a:endParaRPr lang="en-US">
              <a:latin typeface="Arial"/>
              <a:ea typeface="Calibri"/>
              <a:cs typeface="Arial"/>
            </a:endParaRPr>
          </a:p>
        </p:txBody>
      </p:sp>
      <p:sp>
        <p:nvSpPr>
          <p:cNvPr id="6" name="TextBox 5">
            <a:extLst>
              <a:ext uri="{FF2B5EF4-FFF2-40B4-BE49-F238E27FC236}">
                <a16:creationId xmlns:a16="http://schemas.microsoft.com/office/drawing/2014/main" id="{052ED802-26A7-1FA1-ACC0-039FFC231351}"/>
              </a:ext>
            </a:extLst>
          </p:cNvPr>
          <p:cNvSpPr txBox="1"/>
          <p:nvPr/>
        </p:nvSpPr>
        <p:spPr>
          <a:xfrm>
            <a:off x="180119" y="3947996"/>
            <a:ext cx="27058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ea typeface="Calibri"/>
                <a:cs typeface="Arial"/>
              </a:rPr>
              <a:t>TBC</a:t>
            </a:r>
          </a:p>
          <a:p>
            <a:pPr algn="ctr"/>
            <a:r>
              <a:rPr lang="en-US">
                <a:latin typeface="Arial"/>
                <a:ea typeface="Calibri"/>
                <a:cs typeface="Arial"/>
              </a:rPr>
              <a:t>Student Communities Coordinator</a:t>
            </a:r>
          </a:p>
          <a:p>
            <a:pPr algn="ctr"/>
            <a:endParaRPr lang="en-US">
              <a:latin typeface="Arial"/>
              <a:ea typeface="Calibri"/>
              <a:cs typeface="Arial"/>
            </a:endParaRPr>
          </a:p>
        </p:txBody>
      </p:sp>
      <p:sp>
        <p:nvSpPr>
          <p:cNvPr id="7" name="TextBox 6">
            <a:extLst>
              <a:ext uri="{FF2B5EF4-FFF2-40B4-BE49-F238E27FC236}">
                <a16:creationId xmlns:a16="http://schemas.microsoft.com/office/drawing/2014/main" id="{C1ED37F5-2703-807D-13E9-CB2C9D7EA418}"/>
              </a:ext>
            </a:extLst>
          </p:cNvPr>
          <p:cNvSpPr txBox="1"/>
          <p:nvPr/>
        </p:nvSpPr>
        <p:spPr>
          <a:xfrm>
            <a:off x="6420010" y="3977152"/>
            <a:ext cx="27058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ea typeface="Calibri"/>
                <a:cs typeface="Arial"/>
              </a:rPr>
              <a:t>Dami Dare (he/him)</a:t>
            </a:r>
          </a:p>
          <a:p>
            <a:pPr algn="ctr"/>
            <a:r>
              <a:rPr lang="en-US">
                <a:latin typeface="Arial"/>
                <a:ea typeface="Calibri"/>
                <a:cs typeface="Arial"/>
              </a:rPr>
              <a:t>Communities and Events Coordinator</a:t>
            </a:r>
          </a:p>
          <a:p>
            <a:pPr algn="ctr"/>
            <a:endParaRPr lang="en-US">
              <a:latin typeface="Arial"/>
              <a:ea typeface="Calibri"/>
              <a:cs typeface="Arial"/>
            </a:endParaRPr>
          </a:p>
        </p:txBody>
      </p:sp>
      <p:sp>
        <p:nvSpPr>
          <p:cNvPr id="8" name="TextBox 7">
            <a:extLst>
              <a:ext uri="{FF2B5EF4-FFF2-40B4-BE49-F238E27FC236}">
                <a16:creationId xmlns:a16="http://schemas.microsoft.com/office/drawing/2014/main" id="{4A9BF71D-B230-C18F-E3EB-1B70F624DF11}"/>
              </a:ext>
            </a:extLst>
          </p:cNvPr>
          <p:cNvSpPr txBox="1"/>
          <p:nvPr/>
        </p:nvSpPr>
        <p:spPr>
          <a:xfrm>
            <a:off x="9306005" y="3982042"/>
            <a:ext cx="27058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a:ea typeface="Calibri"/>
                <a:cs typeface="Arial"/>
              </a:rPr>
              <a:t>Virginia Brown (she/her)</a:t>
            </a:r>
            <a:endParaRPr lang="en-US"/>
          </a:p>
          <a:p>
            <a:pPr algn="ctr"/>
            <a:r>
              <a:rPr lang="en-US">
                <a:latin typeface="Arial"/>
                <a:ea typeface="Calibri"/>
                <a:cs typeface="Arial"/>
              </a:rPr>
              <a:t>Student Communities Administrator</a:t>
            </a:r>
          </a:p>
          <a:p>
            <a:pPr algn="ctr"/>
            <a:endParaRPr lang="en-US">
              <a:latin typeface="Arial"/>
              <a:ea typeface="Calibri"/>
              <a:cs typeface="Arial"/>
            </a:endParaRPr>
          </a:p>
        </p:txBody>
      </p:sp>
      <p:pic>
        <p:nvPicPr>
          <p:cNvPr id="1026" name="Picture 2" descr="Image preview">
            <a:extLst>
              <a:ext uri="{FF2B5EF4-FFF2-40B4-BE49-F238E27FC236}">
                <a16:creationId xmlns:a16="http://schemas.microsoft.com/office/drawing/2014/main" id="{7B482C1B-B91E-056F-8175-51844FE82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056" y="193684"/>
            <a:ext cx="514746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451712"/>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D6B8-E384-ACBD-2EF6-C104494321DD}"/>
              </a:ext>
            </a:extLst>
          </p:cNvPr>
          <p:cNvSpPr>
            <a:spLocks noGrp="1"/>
          </p:cNvSpPr>
          <p:nvPr>
            <p:ph type="title"/>
          </p:nvPr>
        </p:nvSpPr>
        <p:spPr>
          <a:xfrm>
            <a:off x="1961301" y="0"/>
            <a:ext cx="10515600" cy="1325563"/>
          </a:xfrm>
        </p:spPr>
        <p:txBody>
          <a:bodyPr/>
          <a:lstStyle/>
          <a:p>
            <a:r>
              <a:rPr lang="en-US" b="1">
                <a:latin typeface="Arial Black"/>
              </a:rPr>
              <a:t>Ways to provide feedback</a:t>
            </a:r>
          </a:p>
        </p:txBody>
      </p:sp>
      <p:sp>
        <p:nvSpPr>
          <p:cNvPr id="6" name="TextBox 5">
            <a:extLst>
              <a:ext uri="{FF2B5EF4-FFF2-40B4-BE49-F238E27FC236}">
                <a16:creationId xmlns:a16="http://schemas.microsoft.com/office/drawing/2014/main" id="{A4DF6461-6D38-5736-A3C3-B58D40D8B0B4}"/>
              </a:ext>
            </a:extLst>
          </p:cNvPr>
          <p:cNvSpPr txBox="1"/>
          <p:nvPr/>
        </p:nvSpPr>
        <p:spPr>
          <a:xfrm>
            <a:off x="236065" y="1323647"/>
            <a:ext cx="9824621"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Arial"/>
              </a:rPr>
              <a:t>There are lots of ways to provide feedback on your experience as a committee member. Here is a selection of the ways you can provide feedback:</a:t>
            </a:r>
            <a:endParaRPr lang="en-US">
              <a:latin typeface="Calibri"/>
              <a:ea typeface="+mn-lt"/>
              <a:cs typeface="Calibri"/>
            </a:endParaRPr>
          </a:p>
          <a:p>
            <a:endParaRPr lang="en-US" sz="2400">
              <a:latin typeface="Arial"/>
              <a:ea typeface="+mn-lt"/>
              <a:cs typeface="Arial"/>
            </a:endParaRPr>
          </a:p>
          <a:p>
            <a:pPr marL="342900" indent="-342900">
              <a:buFont typeface="Arial"/>
              <a:buChar char="•"/>
            </a:pPr>
            <a:r>
              <a:rPr lang="en-US" sz="2400">
                <a:latin typeface="Arial"/>
                <a:ea typeface="+mn-lt"/>
                <a:cs typeface="Arial"/>
              </a:rPr>
              <a:t>Termly Committee Feedback Events (December 2024 &amp; March 2025)</a:t>
            </a:r>
            <a:br>
              <a:rPr lang="en-US" sz="2400">
                <a:latin typeface="Arial"/>
                <a:ea typeface="+mn-lt"/>
                <a:cs typeface="Arial"/>
              </a:rPr>
            </a:br>
            <a:r>
              <a:rPr lang="en-US" sz="2400">
                <a:latin typeface="Arial"/>
                <a:ea typeface="+mn-lt"/>
                <a:cs typeface="Arial"/>
              </a:rPr>
              <a:t>Student Leaders Survey (June 2025)</a:t>
            </a:r>
            <a:endParaRPr lang="en-US">
              <a:latin typeface="Calibri"/>
              <a:ea typeface="+mn-lt"/>
              <a:cs typeface="Calibri"/>
            </a:endParaRPr>
          </a:p>
          <a:p>
            <a:pPr marL="342900" indent="-342900">
              <a:buFont typeface="Arial"/>
              <a:buChar char="•"/>
            </a:pPr>
            <a:r>
              <a:rPr lang="en-US" sz="2400">
                <a:latin typeface="Arial"/>
                <a:ea typeface="+mn-lt"/>
                <a:cs typeface="Arial"/>
              </a:rPr>
              <a:t>Get Heard @ City</a:t>
            </a:r>
          </a:p>
          <a:p>
            <a:pPr marL="342900" indent="-342900">
              <a:buFont typeface="Arial"/>
              <a:buChar char="•"/>
            </a:pPr>
            <a:r>
              <a:rPr lang="en-US" sz="2400">
                <a:latin typeface="Arial"/>
                <a:ea typeface="+mn-lt"/>
                <a:cs typeface="Arial"/>
              </a:rPr>
              <a:t>SU Assembly Members</a:t>
            </a:r>
          </a:p>
          <a:p>
            <a:pPr marL="342900" indent="-342900">
              <a:buFont typeface="Arial"/>
              <a:buChar char="•"/>
            </a:pPr>
            <a:r>
              <a:rPr lang="en-US" sz="2400">
                <a:latin typeface="Arial"/>
                <a:ea typeface="+mn-lt"/>
                <a:cs typeface="Arial"/>
              </a:rPr>
              <a:t>Society Development Meetings</a:t>
            </a:r>
          </a:p>
          <a:p>
            <a:pPr marL="342900" indent="-342900">
              <a:buFont typeface="Arial"/>
              <a:buChar char="•"/>
            </a:pPr>
            <a:endParaRPr lang="en-US" sz="2400">
              <a:latin typeface="Arial"/>
              <a:ea typeface="+mn-lt"/>
              <a:cs typeface="Arial"/>
            </a:endParaRPr>
          </a:p>
          <a:p>
            <a:r>
              <a:rPr lang="en-US" sz="2400">
                <a:latin typeface="Arial"/>
                <a:ea typeface="+mn-lt"/>
                <a:cs typeface="Arial"/>
              </a:rPr>
              <a:t>You can also feedback to your students' union officer team. Each year one officer focuses on community. They are your go-to students' union officer contact for society feedback.</a:t>
            </a:r>
          </a:p>
        </p:txBody>
      </p:sp>
    </p:spTree>
    <p:extLst>
      <p:ext uri="{BB962C8B-B14F-4D97-AF65-F5344CB8AC3E}">
        <p14:creationId xmlns:p14="http://schemas.microsoft.com/office/powerpoint/2010/main" val="878498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4A81-D874-AE6D-0B3F-0DBB2141239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D7644C-1F09-E7F6-CD63-EDB4D6F9EAA1}"/>
              </a:ext>
            </a:extLst>
          </p:cNvPr>
          <p:cNvSpPr>
            <a:spLocks noGrp="1"/>
          </p:cNvSpPr>
          <p:nvPr>
            <p:ph type="ctrTitle"/>
          </p:nvPr>
        </p:nvSpPr>
        <p:spPr>
          <a:xfrm>
            <a:off x="5280917" y="2995165"/>
            <a:ext cx="6506966" cy="1220145"/>
          </a:xfrm>
        </p:spPr>
        <p:txBody>
          <a:bodyPr>
            <a:normAutofit/>
          </a:bodyPr>
          <a:lstStyle/>
          <a:p>
            <a:r>
              <a:rPr lang="en-US" b="1">
                <a:latin typeface="Arial Black"/>
              </a:rPr>
              <a:t>THANK YOU!</a:t>
            </a:r>
          </a:p>
        </p:txBody>
      </p:sp>
      <p:sp>
        <p:nvSpPr>
          <p:cNvPr id="3" name="Subtitle 2">
            <a:extLst>
              <a:ext uri="{FF2B5EF4-FFF2-40B4-BE49-F238E27FC236}">
                <a16:creationId xmlns:a16="http://schemas.microsoft.com/office/drawing/2014/main" id="{D898F95A-4348-B68D-01E2-2FC9D2048969}"/>
              </a:ext>
            </a:extLst>
          </p:cNvPr>
          <p:cNvSpPr>
            <a:spLocks noGrp="1"/>
          </p:cNvSpPr>
          <p:nvPr>
            <p:ph type="subTitle" idx="1"/>
          </p:nvPr>
        </p:nvSpPr>
        <p:spPr>
          <a:xfrm>
            <a:off x="5280917" y="4469258"/>
            <a:ext cx="6506966" cy="531688"/>
          </a:xfrm>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741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D14EEA-B78A-D0FA-4625-6D6FF478FD8F}"/>
              </a:ext>
            </a:extLst>
          </p:cNvPr>
          <p:cNvSpPr>
            <a:spLocks noGrp="1"/>
          </p:cNvSpPr>
          <p:nvPr>
            <p:ph type="title"/>
          </p:nvPr>
        </p:nvSpPr>
        <p:spPr>
          <a:xfrm>
            <a:off x="124585" y="85107"/>
            <a:ext cx="10515600" cy="1325563"/>
          </a:xfrm>
        </p:spPr>
        <p:txBody>
          <a:bodyPr/>
          <a:lstStyle/>
          <a:p>
            <a:r>
              <a:rPr lang="en-US" b="1">
                <a:latin typeface="Arial Black"/>
              </a:rPr>
              <a:t>Next steps...</a:t>
            </a:r>
            <a:endParaRPr lang="en-US"/>
          </a:p>
        </p:txBody>
      </p:sp>
      <p:sp>
        <p:nvSpPr>
          <p:cNvPr id="4" name="TextBox 3">
            <a:extLst>
              <a:ext uri="{FF2B5EF4-FFF2-40B4-BE49-F238E27FC236}">
                <a16:creationId xmlns:a16="http://schemas.microsoft.com/office/drawing/2014/main" id="{5546777C-02EF-694B-E66D-80106C50C7A8}"/>
              </a:ext>
            </a:extLst>
          </p:cNvPr>
          <p:cNvSpPr txBox="1"/>
          <p:nvPr/>
        </p:nvSpPr>
        <p:spPr>
          <a:xfrm>
            <a:off x="314485" y="1415315"/>
            <a:ext cx="9595819" cy="5545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latin typeface="Arial"/>
                <a:ea typeface="+mn-lt"/>
                <a:cs typeface="+mn-lt"/>
              </a:rPr>
              <a:t>Request any changes to membership fees (By 31st July)</a:t>
            </a:r>
            <a:endParaRPr lang="en-US" sz="2000">
              <a:latin typeface="Arial"/>
              <a:cs typeface="Arial"/>
            </a:endParaRPr>
          </a:p>
          <a:p>
            <a:r>
              <a:rPr lang="en-GB" sz="2000">
                <a:latin typeface="Arial"/>
                <a:ea typeface="+mn-lt"/>
                <a:cs typeface="+mn-lt"/>
              </a:rPr>
              <a:t>Once the first membership has been purchased you will not be able to change your membership fee until next year.</a:t>
            </a:r>
            <a:endParaRPr lang="en-GB" sz="2000">
              <a:latin typeface="Arial"/>
              <a:cs typeface="Arial"/>
            </a:endParaRPr>
          </a:p>
          <a:p>
            <a:endParaRPr lang="en-GB" sz="2000">
              <a:latin typeface="Arial"/>
              <a:ea typeface="+mn-lt"/>
              <a:cs typeface="+mn-lt"/>
            </a:endParaRPr>
          </a:p>
          <a:p>
            <a:r>
              <a:rPr lang="en-GB" sz="2000">
                <a:latin typeface="Arial"/>
                <a:ea typeface="+mn-lt"/>
                <a:cs typeface="+mn-lt"/>
              </a:rPr>
              <a:t>Any membership fee changes should be emailed to </a:t>
            </a:r>
            <a:r>
              <a:rPr lang="en-GB" sz="2000">
                <a:latin typeface="Arial"/>
                <a:ea typeface="+mn-lt"/>
                <a:cs typeface="+mn-lt"/>
                <a:hlinkClick r:id="rId4"/>
              </a:rPr>
              <a:t>SUCommunities@city.ac.uk</a:t>
            </a:r>
            <a:endParaRPr lang="en-GB" sz="2000">
              <a:latin typeface="Arial"/>
              <a:cs typeface="Arial"/>
            </a:endParaRPr>
          </a:p>
          <a:p>
            <a:pPr>
              <a:lnSpc>
                <a:spcPct val="90000"/>
              </a:lnSpc>
              <a:spcBef>
                <a:spcPts val="1000"/>
              </a:spcBef>
            </a:pPr>
            <a:endParaRPr lang="en-GB" sz="2000">
              <a:latin typeface="Arial"/>
              <a:cs typeface="Arial"/>
            </a:endParaRPr>
          </a:p>
          <a:p>
            <a:r>
              <a:rPr lang="en-US" sz="2000" b="1">
                <a:latin typeface="Arial"/>
                <a:ea typeface="+mn-lt"/>
                <a:cs typeface="+mn-lt"/>
              </a:rPr>
              <a:t>Book in your Society Development Meeting</a:t>
            </a:r>
            <a:endParaRPr lang="en-US" sz="2000">
              <a:latin typeface="Arial"/>
              <a:cs typeface="Arial"/>
            </a:endParaRPr>
          </a:p>
          <a:p>
            <a:r>
              <a:rPr lang="en-US" sz="2000">
                <a:latin typeface="Arial"/>
                <a:ea typeface="+mn-lt"/>
                <a:cs typeface="+mn-lt"/>
              </a:rPr>
              <a:t>Society Development Meetings are opportunities for you to speak to the Communities Team about your plans for the year. The Communities Team can answer questions and support you with your plans for the year.</a:t>
            </a:r>
            <a:endParaRPr lang="en-US" sz="2000">
              <a:latin typeface="Arial"/>
              <a:cs typeface="Arial"/>
            </a:endParaRPr>
          </a:p>
          <a:p>
            <a:endParaRPr lang="en-US" sz="2000">
              <a:latin typeface="Arial"/>
              <a:ea typeface="+mn-lt"/>
              <a:cs typeface="+mn-lt"/>
            </a:endParaRPr>
          </a:p>
          <a:p>
            <a:r>
              <a:rPr lang="en-US" sz="2000">
                <a:latin typeface="Arial"/>
                <a:ea typeface="+mn-lt"/>
                <a:cs typeface="+mn-lt"/>
              </a:rPr>
              <a:t>More information will be released about this in June. The sessions will take place online or in person with a member of the Communities Team.</a:t>
            </a:r>
            <a:endParaRPr lang="en-US" sz="2000">
              <a:latin typeface="Arial"/>
              <a:cs typeface="Arial"/>
            </a:endParaRPr>
          </a:p>
          <a:p>
            <a:endParaRPr lang="en-US" sz="2000">
              <a:latin typeface="Arial"/>
              <a:ea typeface="+mn-lt"/>
              <a:cs typeface="+mn-lt"/>
            </a:endParaRPr>
          </a:p>
          <a:p>
            <a:r>
              <a:rPr lang="en-US" sz="2000">
                <a:latin typeface="Arial"/>
                <a:ea typeface="+mn-lt"/>
                <a:cs typeface="+mn-lt"/>
              </a:rPr>
              <a:t>You should come prepared with your plans for the year and your updated annual risk assessment.</a:t>
            </a:r>
            <a:endParaRPr lang="en-US" sz="2000">
              <a:latin typeface="Arial"/>
            </a:endParaRPr>
          </a:p>
          <a:p>
            <a:pPr algn="l"/>
            <a:endParaRPr lang="en-US" sz="2800">
              <a:ea typeface="Calibri"/>
              <a:cs typeface="Calibri"/>
            </a:endParaRPr>
          </a:p>
        </p:txBody>
      </p:sp>
    </p:spTree>
    <p:extLst>
      <p:ext uri="{BB962C8B-B14F-4D97-AF65-F5344CB8AC3E}">
        <p14:creationId xmlns:p14="http://schemas.microsoft.com/office/powerpoint/2010/main" val="3558902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D14EEA-B78A-D0FA-4625-6D6FF478FD8F}"/>
              </a:ext>
            </a:extLst>
          </p:cNvPr>
          <p:cNvSpPr>
            <a:spLocks noGrp="1"/>
          </p:cNvSpPr>
          <p:nvPr>
            <p:ph type="title"/>
          </p:nvPr>
        </p:nvSpPr>
        <p:spPr>
          <a:xfrm>
            <a:off x="124585" y="85107"/>
            <a:ext cx="10515600" cy="1325563"/>
          </a:xfrm>
        </p:spPr>
        <p:txBody>
          <a:bodyPr/>
          <a:lstStyle/>
          <a:p>
            <a:r>
              <a:rPr lang="en-US" b="1">
                <a:latin typeface="Arial Black"/>
              </a:rPr>
              <a:t>Next steps...</a:t>
            </a:r>
            <a:endParaRPr lang="en-US"/>
          </a:p>
        </p:txBody>
      </p:sp>
      <p:sp>
        <p:nvSpPr>
          <p:cNvPr id="4" name="TextBox 3">
            <a:extLst>
              <a:ext uri="{FF2B5EF4-FFF2-40B4-BE49-F238E27FC236}">
                <a16:creationId xmlns:a16="http://schemas.microsoft.com/office/drawing/2014/main" id="{5546777C-02EF-694B-E66D-80106C50C7A8}"/>
              </a:ext>
            </a:extLst>
          </p:cNvPr>
          <p:cNvSpPr txBox="1"/>
          <p:nvPr/>
        </p:nvSpPr>
        <p:spPr>
          <a:xfrm>
            <a:off x="314485" y="1415315"/>
            <a:ext cx="999531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a:latin typeface="Arial"/>
                <a:ea typeface="+mn-lt"/>
                <a:cs typeface="+mn-lt"/>
              </a:rPr>
              <a:t>Complete mandatory online training</a:t>
            </a:r>
            <a:endParaRPr lang="en-US" sz="2200">
              <a:latin typeface="Arial"/>
              <a:ea typeface="Calibri"/>
              <a:cs typeface="Calibri"/>
            </a:endParaRPr>
          </a:p>
          <a:p>
            <a:r>
              <a:rPr lang="en-GB" sz="2200">
                <a:latin typeface="Arial"/>
                <a:ea typeface="+mn-lt"/>
                <a:cs typeface="+mn-lt"/>
              </a:rPr>
              <a:t>To further support societies, the Union is launching a new online committee training module. This training will be online and include all the essential information to run your group.</a:t>
            </a:r>
          </a:p>
          <a:p>
            <a:endParaRPr lang="en-GB" sz="2200">
              <a:latin typeface="Arial"/>
              <a:ea typeface="+mn-lt"/>
              <a:cs typeface="+mn-lt"/>
            </a:endParaRPr>
          </a:p>
          <a:p>
            <a:r>
              <a:rPr lang="en-GB" sz="2200">
                <a:latin typeface="Arial"/>
                <a:ea typeface="+mn-lt"/>
                <a:cs typeface="+mn-lt"/>
              </a:rPr>
              <a:t>The President, Finance Officer and Communications Officer of all societies are required to complete this training module. More details will be released at the end of June.</a:t>
            </a:r>
            <a:endParaRPr lang="en-GB" sz="2200">
              <a:latin typeface="Arial"/>
              <a:ea typeface="Calibri"/>
              <a:cs typeface="Calibri"/>
            </a:endParaRPr>
          </a:p>
          <a:p>
            <a:pPr algn="l"/>
            <a:endParaRPr lang="en-US" sz="2200">
              <a:latin typeface="Arial"/>
              <a:ea typeface="Calibri"/>
              <a:cs typeface="Calibri"/>
            </a:endParaRPr>
          </a:p>
          <a:p>
            <a:r>
              <a:rPr lang="en-US" sz="2200" b="1">
                <a:latin typeface="Arial"/>
                <a:ea typeface="+mn-lt"/>
                <a:cs typeface="+mn-lt"/>
              </a:rPr>
              <a:t>Ensure all committee have purchased a membership for your society</a:t>
            </a:r>
            <a:endParaRPr lang="en-US" sz="2200">
              <a:latin typeface="Arial"/>
              <a:ea typeface="Calibri"/>
              <a:cs typeface="Calibri"/>
            </a:endParaRPr>
          </a:p>
          <a:p>
            <a:r>
              <a:rPr lang="en-US" sz="2200">
                <a:latin typeface="Arial"/>
                <a:ea typeface="+mn-lt"/>
                <a:cs typeface="+mn-lt"/>
              </a:rPr>
              <a:t>Memberships can be purchased from the 1</a:t>
            </a:r>
            <a:r>
              <a:rPr lang="en-US" sz="2200" baseline="30000">
                <a:latin typeface="Arial"/>
                <a:ea typeface="+mn-lt"/>
                <a:cs typeface="+mn-lt"/>
              </a:rPr>
              <a:t>st</a:t>
            </a:r>
            <a:r>
              <a:rPr lang="en-US" sz="2200">
                <a:latin typeface="Arial"/>
                <a:ea typeface="+mn-lt"/>
                <a:cs typeface="+mn-lt"/>
              </a:rPr>
              <a:t> August. All memberships must be purchased through the students’ union website. All committee members are required to purchase a membership for their society.</a:t>
            </a:r>
            <a:endParaRPr lang="en-US" sz="2200">
              <a:latin typeface="Arial"/>
              <a:cs typeface="Arial"/>
            </a:endParaRPr>
          </a:p>
          <a:p>
            <a:endParaRPr lang="en-US" sz="2200">
              <a:ea typeface="Calibri"/>
              <a:cs typeface="Calibri"/>
            </a:endParaRPr>
          </a:p>
        </p:txBody>
      </p:sp>
    </p:spTree>
    <p:extLst>
      <p:ext uri="{BB962C8B-B14F-4D97-AF65-F5344CB8AC3E}">
        <p14:creationId xmlns:p14="http://schemas.microsoft.com/office/powerpoint/2010/main" val="1131861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515600" cy="1325563"/>
          </a:xfrm>
        </p:spPr>
        <p:txBody>
          <a:bodyPr/>
          <a:lstStyle/>
          <a:p>
            <a:r>
              <a:rPr lang="en-US" b="1">
                <a:latin typeface="Arial Black"/>
                <a:cs typeface="Arial Black" panose="020B0604020202020204" pitchFamily="34" charset="0"/>
              </a:rPr>
              <a:t>What the team does?</a:t>
            </a:r>
            <a:endParaRPr lang="en-US" b="1">
              <a:latin typeface="Arial Black" panose="020B0604020202020204" pitchFamily="34" charset="0"/>
              <a:cs typeface="Arial Black" panose="020B0604020202020204" pitchFamily="34" charset="0"/>
            </a:endParaRPr>
          </a:p>
        </p:txBody>
      </p:sp>
      <p:pic>
        <p:nvPicPr>
          <p:cNvPr id="3" name="Graphic 2" descr="Golf with solid fill">
            <a:extLst>
              <a:ext uri="{FF2B5EF4-FFF2-40B4-BE49-F238E27FC236}">
                <a16:creationId xmlns:a16="http://schemas.microsoft.com/office/drawing/2014/main" id="{24BD8E38-0884-D22A-22FA-BDA62845CB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1254" y="270163"/>
            <a:ext cx="2147454" cy="2161309"/>
          </a:xfrm>
          <a:prstGeom prst="rect">
            <a:avLst/>
          </a:prstGeom>
        </p:spPr>
      </p:pic>
      <p:sp>
        <p:nvSpPr>
          <p:cNvPr id="5" name="TextBox 4">
            <a:extLst>
              <a:ext uri="{FF2B5EF4-FFF2-40B4-BE49-F238E27FC236}">
                <a16:creationId xmlns:a16="http://schemas.microsoft.com/office/drawing/2014/main" id="{DDFEADFB-4BBF-779D-D092-EFD963072084}"/>
              </a:ext>
            </a:extLst>
          </p:cNvPr>
          <p:cNvSpPr txBox="1"/>
          <p:nvPr/>
        </p:nvSpPr>
        <p:spPr>
          <a:xfrm>
            <a:off x="9192501" y="2541759"/>
            <a:ext cx="313536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rial"/>
                <a:ea typeface="Calibri"/>
                <a:cs typeface="Arial"/>
              </a:rPr>
              <a:t>Sports</a:t>
            </a:r>
            <a:endParaRPr lang="en-US" sz="2000">
              <a:ea typeface="Calibri" panose="020F0502020204030204"/>
              <a:cs typeface="Calibri" panose="020F0502020204030204"/>
            </a:endParaRPr>
          </a:p>
          <a:p>
            <a:pPr algn="ctr"/>
            <a:r>
              <a:rPr lang="en-US" sz="2000">
                <a:latin typeface="Arial"/>
                <a:ea typeface="Calibri"/>
                <a:cs typeface="Arial"/>
              </a:rPr>
              <a:t>City Active, Club Sport and Varsity</a:t>
            </a:r>
          </a:p>
          <a:p>
            <a:pPr algn="ctr"/>
            <a:endParaRPr lang="en-US" sz="2000">
              <a:latin typeface="Arial"/>
              <a:ea typeface="Calibri"/>
              <a:cs typeface="Arial"/>
            </a:endParaRPr>
          </a:p>
        </p:txBody>
      </p:sp>
      <p:sp>
        <p:nvSpPr>
          <p:cNvPr id="6" name="TextBox 5">
            <a:extLst>
              <a:ext uri="{FF2B5EF4-FFF2-40B4-BE49-F238E27FC236}">
                <a16:creationId xmlns:a16="http://schemas.microsoft.com/office/drawing/2014/main" id="{394631FA-3D06-6A88-3628-ABF5DE4FA26C}"/>
              </a:ext>
            </a:extLst>
          </p:cNvPr>
          <p:cNvSpPr txBox="1"/>
          <p:nvPr/>
        </p:nvSpPr>
        <p:spPr>
          <a:xfrm>
            <a:off x="6871864" y="3712467"/>
            <a:ext cx="281671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rial"/>
                <a:ea typeface="Calibri"/>
                <a:cs typeface="Arial"/>
              </a:rPr>
              <a:t>Employability</a:t>
            </a:r>
            <a:endParaRPr lang="en-US" sz="2000">
              <a:ea typeface="Calibri" panose="020F0502020204030204"/>
              <a:cs typeface="Calibri" panose="020F0502020204030204"/>
            </a:endParaRPr>
          </a:p>
          <a:p>
            <a:pPr algn="ctr"/>
            <a:r>
              <a:rPr lang="en-US" sz="2000">
                <a:latin typeface="Arial"/>
                <a:ea typeface="Calibri"/>
                <a:cs typeface="Arial"/>
              </a:rPr>
              <a:t>SU Career Ready, Mirco-placements </a:t>
            </a:r>
            <a:r>
              <a:rPr lang="en-US" sz="2000" err="1">
                <a:latin typeface="Arial"/>
                <a:ea typeface="Calibri"/>
                <a:cs typeface="Arial"/>
              </a:rPr>
              <a:t>Programme</a:t>
            </a:r>
            <a:endParaRPr lang="en-US" sz="2000" b="1" err="1">
              <a:latin typeface="Arial"/>
              <a:ea typeface="Calibri"/>
              <a:cs typeface="Arial"/>
            </a:endParaRPr>
          </a:p>
          <a:p>
            <a:pPr algn="ctr"/>
            <a:endParaRPr lang="en-US" sz="2000">
              <a:latin typeface="Arial"/>
              <a:ea typeface="Calibri"/>
              <a:cs typeface="Arial"/>
            </a:endParaRPr>
          </a:p>
        </p:txBody>
      </p:sp>
      <p:pic>
        <p:nvPicPr>
          <p:cNvPr id="7" name="Graphic 6" descr="Upward trend with solid fill">
            <a:extLst>
              <a:ext uri="{FF2B5EF4-FFF2-40B4-BE49-F238E27FC236}">
                <a16:creationId xmlns:a16="http://schemas.microsoft.com/office/drawing/2014/main" id="{7E62CDE1-D46D-1225-BD25-57EC9B6040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9837" y="1856509"/>
            <a:ext cx="1842654" cy="1856509"/>
          </a:xfrm>
          <a:prstGeom prst="rect">
            <a:avLst/>
          </a:prstGeom>
        </p:spPr>
      </p:pic>
      <p:sp>
        <p:nvSpPr>
          <p:cNvPr id="8" name="TextBox 7">
            <a:extLst>
              <a:ext uri="{FF2B5EF4-FFF2-40B4-BE49-F238E27FC236}">
                <a16:creationId xmlns:a16="http://schemas.microsoft.com/office/drawing/2014/main" id="{163D771A-2095-3DEA-FB62-BEA89FF4E2DC}"/>
              </a:ext>
            </a:extLst>
          </p:cNvPr>
          <p:cNvSpPr txBox="1"/>
          <p:nvPr/>
        </p:nvSpPr>
        <p:spPr>
          <a:xfrm>
            <a:off x="13864" y="2105339"/>
            <a:ext cx="313536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rial"/>
                <a:ea typeface="Calibri"/>
                <a:cs typeface="Arial"/>
              </a:rPr>
              <a:t>Societies</a:t>
            </a:r>
            <a:endParaRPr lang="en-US" sz="2000">
              <a:ea typeface="Calibri" panose="020F0502020204030204"/>
              <a:cs typeface="Calibri" panose="020F0502020204030204"/>
            </a:endParaRPr>
          </a:p>
          <a:p>
            <a:pPr algn="ctr"/>
            <a:r>
              <a:rPr lang="en-US" sz="2000">
                <a:latin typeface="Arial"/>
                <a:ea typeface="Calibri"/>
                <a:cs typeface="Arial"/>
              </a:rPr>
              <a:t>Supporting societies, Union Awards</a:t>
            </a:r>
          </a:p>
          <a:p>
            <a:pPr algn="ctr"/>
            <a:endParaRPr lang="en-US" sz="2000">
              <a:latin typeface="Arial"/>
              <a:ea typeface="Calibri"/>
              <a:cs typeface="Arial"/>
            </a:endParaRPr>
          </a:p>
        </p:txBody>
      </p:sp>
      <p:sp>
        <p:nvSpPr>
          <p:cNvPr id="9" name="TextBox 8">
            <a:extLst>
              <a:ext uri="{FF2B5EF4-FFF2-40B4-BE49-F238E27FC236}">
                <a16:creationId xmlns:a16="http://schemas.microsoft.com/office/drawing/2014/main" id="{6BD93874-7F58-7331-43BD-0BC6B94500FA}"/>
              </a:ext>
            </a:extLst>
          </p:cNvPr>
          <p:cNvSpPr txBox="1"/>
          <p:nvPr/>
        </p:nvSpPr>
        <p:spPr>
          <a:xfrm>
            <a:off x="3048009" y="3428448"/>
            <a:ext cx="313536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rial"/>
                <a:ea typeface="Calibri"/>
                <a:cs typeface="Arial"/>
              </a:rPr>
              <a:t>Events</a:t>
            </a:r>
          </a:p>
          <a:p>
            <a:pPr algn="ctr"/>
            <a:r>
              <a:rPr lang="en-US" sz="2000">
                <a:latin typeface="Arial"/>
                <a:ea typeface="Calibri"/>
                <a:cs typeface="Arial"/>
              </a:rPr>
              <a:t>Welcome Week, Inclusivity Calendar, Winter Festival, </a:t>
            </a:r>
            <a:r>
              <a:rPr lang="en-US" sz="2000" err="1">
                <a:latin typeface="Arial"/>
                <a:ea typeface="Calibri"/>
                <a:cs typeface="Arial"/>
              </a:rPr>
              <a:t>CityFest</a:t>
            </a:r>
          </a:p>
          <a:p>
            <a:pPr algn="ctr"/>
            <a:endParaRPr lang="en-US" sz="2000">
              <a:latin typeface="Arial"/>
              <a:ea typeface="Calibri"/>
              <a:cs typeface="Arial"/>
            </a:endParaRPr>
          </a:p>
        </p:txBody>
      </p:sp>
      <p:pic>
        <p:nvPicPr>
          <p:cNvPr id="10" name="Graphic 9" descr="Bunting with solid fill">
            <a:extLst>
              <a:ext uri="{FF2B5EF4-FFF2-40B4-BE49-F238E27FC236}">
                <a16:creationId xmlns:a16="http://schemas.microsoft.com/office/drawing/2014/main" id="{C0DCAE03-424E-98B4-C255-E9534928CC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2291" y="1856510"/>
            <a:ext cx="1669472" cy="1620982"/>
          </a:xfrm>
          <a:prstGeom prst="rect">
            <a:avLst/>
          </a:prstGeom>
        </p:spPr>
      </p:pic>
      <p:pic>
        <p:nvPicPr>
          <p:cNvPr id="12" name="Graphic 11" descr="Children with solid fill">
            <a:extLst>
              <a:ext uri="{FF2B5EF4-FFF2-40B4-BE49-F238E27FC236}">
                <a16:creationId xmlns:a16="http://schemas.microsoft.com/office/drawing/2014/main" id="{8773700E-5C7C-8DF6-9724-122A253910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4291" y="706582"/>
            <a:ext cx="1704109" cy="1724891"/>
          </a:xfrm>
          <a:prstGeom prst="rect">
            <a:avLst/>
          </a:prstGeom>
        </p:spPr>
      </p:pic>
    </p:spTree>
    <p:extLst>
      <p:ext uri="{BB962C8B-B14F-4D97-AF65-F5344CB8AC3E}">
        <p14:creationId xmlns:p14="http://schemas.microsoft.com/office/powerpoint/2010/main" val="46247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434101" y="5532437"/>
            <a:ext cx="10515600" cy="1325563"/>
          </a:xfrm>
        </p:spPr>
        <p:txBody>
          <a:bodyPr/>
          <a:lstStyle/>
          <a:p>
            <a:pPr algn="r"/>
            <a:r>
              <a:rPr lang="en-US" b="1">
                <a:latin typeface="Arial Black" panose="020B0604020202020204" pitchFamily="34" charset="0"/>
                <a:cs typeface="Arial Black" panose="020B0604020202020204" pitchFamily="34" charset="0"/>
              </a:rPr>
              <a:t>How to get in contact?</a:t>
            </a:r>
          </a:p>
        </p:txBody>
      </p:sp>
      <p:sp>
        <p:nvSpPr>
          <p:cNvPr id="3" name="TextBox 2">
            <a:extLst>
              <a:ext uri="{FF2B5EF4-FFF2-40B4-BE49-F238E27FC236}">
                <a16:creationId xmlns:a16="http://schemas.microsoft.com/office/drawing/2014/main" id="{73788D95-1852-4BF7-75E3-9453EB4A9929}"/>
              </a:ext>
            </a:extLst>
          </p:cNvPr>
          <p:cNvSpPr txBox="1"/>
          <p:nvPr/>
        </p:nvSpPr>
        <p:spPr>
          <a:xfrm>
            <a:off x="369903" y="251533"/>
            <a:ext cx="11563164"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rial Black"/>
                <a:cs typeface="Arial"/>
              </a:rPr>
              <a:t>Contact us</a:t>
            </a:r>
            <a:endParaRPr lang="en-US" sz="2800">
              <a:latin typeface="Arial Black"/>
              <a:cs typeface="Arial"/>
            </a:endParaRPr>
          </a:p>
          <a:p>
            <a:endParaRPr lang="en-US" sz="2800" b="1">
              <a:latin typeface="Arial Black"/>
              <a:ea typeface="+mn-lt"/>
              <a:cs typeface="Arial"/>
            </a:endParaRPr>
          </a:p>
          <a:p>
            <a:r>
              <a:rPr lang="en-US" sz="2000">
                <a:latin typeface="Arial"/>
                <a:ea typeface="+mn-lt"/>
                <a:cs typeface="+mn-lt"/>
              </a:rPr>
              <a:t>If you have any questions you can contact us! We’re based in the Tait Building, pop by and say hi! We will be based on the main walkway from September.</a:t>
            </a:r>
            <a:endParaRPr lang="en-US" sz="2800">
              <a:latin typeface="Arial"/>
              <a:cs typeface="Arial"/>
            </a:endParaRPr>
          </a:p>
          <a:p>
            <a:endParaRPr lang="en-US" sz="2000">
              <a:latin typeface="Arial"/>
              <a:ea typeface="+mn-lt"/>
              <a:cs typeface="+mn-lt"/>
            </a:endParaRPr>
          </a:p>
          <a:p>
            <a:r>
              <a:rPr lang="en-US" sz="2000">
                <a:latin typeface="Arial"/>
                <a:ea typeface="+mn-lt"/>
                <a:cs typeface="+mn-lt"/>
              </a:rPr>
              <a:t>Our Welcome Desk is open 10am to 5:30pm Monday-Friday during teaching weeks.</a:t>
            </a:r>
            <a:endParaRPr lang="en-US" sz="2800">
              <a:latin typeface="Arial"/>
              <a:cs typeface="Arial"/>
            </a:endParaRPr>
          </a:p>
          <a:p>
            <a:endParaRPr lang="en-US" sz="2000">
              <a:latin typeface="Arial"/>
              <a:ea typeface="+mn-lt"/>
              <a:cs typeface="+mn-lt"/>
            </a:endParaRPr>
          </a:p>
          <a:p>
            <a:r>
              <a:rPr lang="en-US" sz="2000">
                <a:latin typeface="Arial"/>
                <a:ea typeface="+mn-lt"/>
                <a:cs typeface="+mn-lt"/>
              </a:rPr>
              <a:t>For anything societies related, please contact </a:t>
            </a:r>
            <a:r>
              <a:rPr lang="en-US" sz="2000">
                <a:latin typeface="Arial"/>
                <a:ea typeface="+mn-lt"/>
                <a:cs typeface="+mn-lt"/>
                <a:hlinkClick r:id="rId3"/>
              </a:rPr>
              <a:t>SUCommunities@city.ac.uk</a:t>
            </a:r>
            <a:r>
              <a:rPr lang="en-US" sz="2000">
                <a:latin typeface="Arial"/>
                <a:ea typeface="+mn-lt"/>
                <a:cs typeface="+mn-lt"/>
              </a:rPr>
              <a:t> or come to the Welcome Desk and have a chat with us.</a:t>
            </a:r>
            <a:endParaRPr lang="en-US" sz="2800">
              <a:latin typeface="Arial"/>
              <a:ea typeface="Calibri" panose="020F0502020204030204"/>
              <a:cs typeface="Calibri" panose="020F0502020204030204"/>
            </a:endParaRPr>
          </a:p>
          <a:p>
            <a:endParaRPr lang="en-US" sz="2000">
              <a:latin typeface="Arial"/>
              <a:ea typeface="Calibri" panose="020F0502020204030204"/>
              <a:cs typeface="Calibri" panose="020F0502020204030204"/>
            </a:endParaRPr>
          </a:p>
          <a:p>
            <a:r>
              <a:rPr lang="en-US" sz="2000" b="1">
                <a:latin typeface="Arial"/>
                <a:ea typeface="+mn-lt"/>
                <a:cs typeface="+mn-lt"/>
              </a:rPr>
              <a:t>Each coordinator is responsible for several society categories. As we have a vacant post within the team, please send all queries to </a:t>
            </a:r>
            <a:r>
              <a:rPr lang="en-US" sz="2000" b="1">
                <a:latin typeface="Arial"/>
                <a:ea typeface="+mn-lt"/>
                <a:cs typeface="+mn-lt"/>
                <a:hlinkClick r:id="rId3"/>
              </a:rPr>
              <a:t>SUCommunities@city.ac.uk</a:t>
            </a:r>
            <a:endParaRPr lang="en-US" sz="2800">
              <a:latin typeface="Arial"/>
            </a:endParaRPr>
          </a:p>
          <a:p>
            <a:pPr algn="l"/>
            <a:endParaRPr lang="en-US" sz="2800">
              <a:ea typeface="Calibri"/>
              <a:cs typeface="Calibri"/>
            </a:endParaRPr>
          </a:p>
        </p:txBody>
      </p:sp>
    </p:spTree>
    <p:extLst>
      <p:ext uri="{BB962C8B-B14F-4D97-AF65-F5344CB8AC3E}">
        <p14:creationId xmlns:p14="http://schemas.microsoft.com/office/powerpoint/2010/main" val="3515863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434101" y="5532437"/>
            <a:ext cx="10515600" cy="1325563"/>
          </a:xfrm>
        </p:spPr>
        <p:txBody>
          <a:bodyPr/>
          <a:lstStyle/>
          <a:p>
            <a:pPr algn="r"/>
            <a:r>
              <a:rPr lang="en-US" b="1">
                <a:latin typeface="Arial Black"/>
                <a:cs typeface="Arial Black" panose="020B0604020202020204" pitchFamily="34" charset="0"/>
              </a:rPr>
              <a:t>How we communicate with you?</a:t>
            </a:r>
          </a:p>
        </p:txBody>
      </p:sp>
      <p:sp>
        <p:nvSpPr>
          <p:cNvPr id="3" name="TextBox 2">
            <a:extLst>
              <a:ext uri="{FF2B5EF4-FFF2-40B4-BE49-F238E27FC236}">
                <a16:creationId xmlns:a16="http://schemas.microsoft.com/office/drawing/2014/main" id="{73788D95-1852-4BF7-75E3-9453EB4A9929}"/>
              </a:ext>
            </a:extLst>
          </p:cNvPr>
          <p:cNvSpPr txBox="1"/>
          <p:nvPr/>
        </p:nvSpPr>
        <p:spPr>
          <a:xfrm>
            <a:off x="369903" y="251533"/>
            <a:ext cx="1138305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mn-lt"/>
                <a:cs typeface="+mn-lt"/>
              </a:rPr>
              <a:t>For anything societies related, please contact </a:t>
            </a:r>
            <a:r>
              <a:rPr lang="en-US" sz="2000">
                <a:latin typeface="Arial"/>
                <a:ea typeface="+mn-lt"/>
                <a:cs typeface="+mn-lt"/>
                <a:hlinkClick r:id="rId4"/>
              </a:rPr>
              <a:t>SUCommunities@city.ac.uk</a:t>
            </a:r>
            <a:r>
              <a:rPr lang="en-US" sz="2000">
                <a:latin typeface="Arial"/>
                <a:ea typeface="+mn-lt"/>
                <a:cs typeface="+mn-lt"/>
              </a:rPr>
              <a:t> or come to the Welcome Desk and have a chat with us.</a:t>
            </a:r>
            <a:endParaRPr lang="en-US" sz="2800">
              <a:latin typeface="Arial"/>
              <a:ea typeface="Calibri" panose="020F0502020204030204"/>
              <a:cs typeface="Calibri" panose="020F0502020204030204"/>
            </a:endParaRPr>
          </a:p>
          <a:p>
            <a:endParaRPr lang="en-US" sz="2000">
              <a:latin typeface="Arial"/>
              <a:ea typeface="Calibri" panose="020F0502020204030204"/>
              <a:cs typeface="Calibri" panose="020F0502020204030204"/>
            </a:endParaRPr>
          </a:p>
          <a:p>
            <a:r>
              <a:rPr lang="en-US" sz="2000" b="1">
                <a:latin typeface="Arial"/>
                <a:ea typeface="Calibri" panose="020F0502020204030204"/>
                <a:cs typeface="Calibri" panose="020F0502020204030204"/>
              </a:rPr>
              <a:t>Email</a:t>
            </a:r>
            <a:endParaRPr lang="en-US" sz="2000">
              <a:latin typeface="Arial"/>
              <a:ea typeface="Calibri" panose="020F0502020204030204"/>
              <a:cs typeface="Calibri" panose="020F0502020204030204"/>
            </a:endParaRPr>
          </a:p>
          <a:p>
            <a:r>
              <a:rPr lang="en-US" sz="2000">
                <a:latin typeface="Arial"/>
                <a:ea typeface="Calibri" panose="020F0502020204030204"/>
                <a:cs typeface="Calibri" panose="020F0502020204030204"/>
              </a:rPr>
              <a:t>The team will contact societies via their society email or their student email address. This is the primary method of communication. </a:t>
            </a:r>
          </a:p>
          <a:p>
            <a:endParaRPr lang="en-US" sz="2000">
              <a:latin typeface="Arial"/>
              <a:ea typeface="Calibri" panose="020F0502020204030204"/>
              <a:cs typeface="Calibri" panose="020F0502020204030204"/>
            </a:endParaRPr>
          </a:p>
          <a:p>
            <a:r>
              <a:rPr lang="en-US" sz="2000" b="1">
                <a:latin typeface="Arial"/>
                <a:ea typeface="Calibri" panose="020F0502020204030204"/>
                <a:cs typeface="Calibri" panose="020F0502020204030204"/>
              </a:rPr>
              <a:t>WhatsApp</a:t>
            </a:r>
          </a:p>
          <a:p>
            <a:r>
              <a:rPr lang="en-US" sz="2000">
                <a:latin typeface="Arial"/>
                <a:ea typeface="Calibri" panose="020F0502020204030204"/>
                <a:cs typeface="Calibri" panose="020F0502020204030204"/>
              </a:rPr>
              <a:t>You can also join the Societies Committee WhatsApp chat. This chat will be used by the Union to provide updates and share information. The chat can also be used by committee members to network and ask each other questions.</a:t>
            </a:r>
            <a:endParaRPr lang="en-US" sz="2000" b="1">
              <a:latin typeface="Arial"/>
              <a:ea typeface="Calibri" panose="020F0502020204030204"/>
              <a:cs typeface="Calibri" panose="020F0502020204030204"/>
            </a:endParaRPr>
          </a:p>
          <a:p>
            <a:endParaRPr lang="en-US" sz="2000">
              <a:latin typeface="Arial"/>
              <a:ea typeface="Calibri" panose="020F0502020204030204"/>
              <a:cs typeface="Calibri" panose="020F0502020204030204"/>
            </a:endParaRPr>
          </a:p>
          <a:p>
            <a:r>
              <a:rPr lang="en-US" sz="2000" b="1">
                <a:latin typeface="Arial"/>
                <a:ea typeface="Calibri" panose="020F0502020204030204"/>
                <a:cs typeface="Calibri" panose="020F0502020204030204"/>
              </a:rPr>
              <a:t>Newsletter</a:t>
            </a:r>
          </a:p>
          <a:p>
            <a:r>
              <a:rPr lang="en-US" sz="2000">
                <a:latin typeface="Arial"/>
                <a:ea typeface="Calibri" panose="020F0502020204030204"/>
                <a:cs typeface="Calibri" panose="020F0502020204030204"/>
              </a:rPr>
              <a:t>The Union will be launching a regular term time newsletter to committee members to provide you with up to date information.</a:t>
            </a:r>
            <a:endParaRPr lang="en-US" sz="2000" b="1">
              <a:latin typeface="Arial"/>
              <a:ea typeface="Calibri" panose="020F0502020204030204"/>
              <a:cs typeface="Calibri" panose="020F0502020204030204"/>
            </a:endParaRPr>
          </a:p>
        </p:txBody>
      </p:sp>
    </p:spTree>
    <p:extLst>
      <p:ext uri="{BB962C8B-B14F-4D97-AF65-F5344CB8AC3E}">
        <p14:creationId xmlns:p14="http://schemas.microsoft.com/office/powerpoint/2010/main" val="973414602"/>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4"/>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D14EEA-B78A-D0FA-4625-6D6FF478FD8F}"/>
              </a:ext>
            </a:extLst>
          </p:cNvPr>
          <p:cNvSpPr>
            <a:spLocks noGrp="1"/>
          </p:cNvSpPr>
          <p:nvPr>
            <p:ph type="title"/>
          </p:nvPr>
        </p:nvSpPr>
        <p:spPr>
          <a:xfrm>
            <a:off x="124585" y="85107"/>
            <a:ext cx="10515600" cy="1325563"/>
          </a:xfrm>
        </p:spPr>
        <p:txBody>
          <a:bodyPr/>
          <a:lstStyle/>
          <a:p>
            <a:r>
              <a:rPr lang="en-US" b="1">
                <a:latin typeface="Arial Black"/>
                <a:cs typeface="Arial Black" panose="020B0604020202020204" pitchFamily="34" charset="0"/>
              </a:rPr>
              <a:t>What is City Students' Union</a:t>
            </a:r>
            <a:endParaRPr lang="en-US" b="1">
              <a:latin typeface="Arial Black" panose="020B0604020202020204" pitchFamily="34" charset="0"/>
              <a:cs typeface="Arial Black" panose="020B0604020202020204" pitchFamily="34" charset="0"/>
            </a:endParaRPr>
          </a:p>
        </p:txBody>
      </p:sp>
      <p:sp>
        <p:nvSpPr>
          <p:cNvPr id="4" name="TextBox 3">
            <a:extLst>
              <a:ext uri="{FF2B5EF4-FFF2-40B4-BE49-F238E27FC236}">
                <a16:creationId xmlns:a16="http://schemas.microsoft.com/office/drawing/2014/main" id="{5546777C-02EF-694B-E66D-80106C50C7A8}"/>
              </a:ext>
            </a:extLst>
          </p:cNvPr>
          <p:cNvSpPr txBox="1"/>
          <p:nvPr/>
        </p:nvSpPr>
        <p:spPr>
          <a:xfrm>
            <a:off x="127450" y="1249060"/>
            <a:ext cx="10066872" cy="5981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2000">
                <a:latin typeface="Arial"/>
                <a:cs typeface="Arial"/>
              </a:rPr>
              <a:t>City Students' Union is a democratic, membership organisation led by students to make every day better for City students. We are made up of our four full time Students’ Union Officers, our part-time Assembly and 25+ full-time career staff. Our elected Students’ Union Officers and Assembly lead our political direction, set the campaigns for the year and our Board of Trustees lead our strategic direction.</a:t>
            </a:r>
            <a:endParaRPr lang="en-GB" sz="2000">
              <a:latin typeface="Arial"/>
              <a:ea typeface="Calibri" panose="020F0502020204030204"/>
              <a:cs typeface="Calibri" panose="020F0502020204030204"/>
            </a:endParaRPr>
          </a:p>
          <a:p>
            <a:pPr>
              <a:lnSpc>
                <a:spcPct val="90000"/>
              </a:lnSpc>
              <a:spcBef>
                <a:spcPts val="1000"/>
              </a:spcBef>
            </a:pPr>
            <a:endParaRPr lang="en-GB" sz="2000">
              <a:latin typeface="Arial"/>
              <a:ea typeface="Calibri"/>
              <a:cs typeface="Arial"/>
            </a:endParaRPr>
          </a:p>
          <a:p>
            <a:pPr>
              <a:lnSpc>
                <a:spcPct val="90000"/>
              </a:lnSpc>
              <a:spcBef>
                <a:spcPts val="1000"/>
              </a:spcBef>
            </a:pPr>
            <a:r>
              <a:rPr lang="en-GB" sz="2000">
                <a:latin typeface="Arial"/>
                <a:ea typeface="Calibri"/>
                <a:cs typeface="Arial"/>
              </a:rPr>
              <a:t>We make 3 promises: </a:t>
            </a:r>
          </a:p>
          <a:p>
            <a:pPr>
              <a:lnSpc>
                <a:spcPct val="90000"/>
              </a:lnSpc>
              <a:spcBef>
                <a:spcPts val="1000"/>
              </a:spcBef>
            </a:pPr>
            <a:r>
              <a:rPr lang="en-GB" sz="2000">
                <a:latin typeface="Arial"/>
                <a:ea typeface="Calibri"/>
                <a:cs typeface="Arial"/>
              </a:rPr>
              <a:t>Promise 1: Creating community</a:t>
            </a:r>
          </a:p>
          <a:p>
            <a:pPr>
              <a:lnSpc>
                <a:spcPct val="90000"/>
              </a:lnSpc>
              <a:spcBef>
                <a:spcPts val="1000"/>
              </a:spcBef>
            </a:pPr>
            <a:r>
              <a:rPr lang="en-GB" sz="2000">
                <a:latin typeface="Arial"/>
                <a:ea typeface="Calibri"/>
                <a:cs typeface="Arial"/>
              </a:rPr>
              <a:t>Promise 2: Delivering change</a:t>
            </a:r>
          </a:p>
          <a:p>
            <a:pPr>
              <a:lnSpc>
                <a:spcPct val="90000"/>
              </a:lnSpc>
              <a:spcBef>
                <a:spcPts val="1000"/>
              </a:spcBef>
            </a:pPr>
            <a:r>
              <a:rPr lang="en-GB" sz="2000">
                <a:latin typeface="Arial"/>
                <a:ea typeface="Calibri"/>
                <a:cs typeface="Arial"/>
              </a:rPr>
              <a:t>Promise 3: Providing Support</a:t>
            </a:r>
          </a:p>
          <a:p>
            <a:pPr>
              <a:lnSpc>
                <a:spcPct val="90000"/>
              </a:lnSpc>
              <a:spcBef>
                <a:spcPts val="1000"/>
              </a:spcBef>
            </a:pPr>
            <a:endParaRPr lang="en-GB" sz="2000">
              <a:latin typeface="Arial"/>
              <a:ea typeface="+mn-lt"/>
              <a:cs typeface="Arial"/>
            </a:endParaRPr>
          </a:p>
          <a:p>
            <a:pPr>
              <a:lnSpc>
                <a:spcPct val="90000"/>
              </a:lnSpc>
              <a:spcBef>
                <a:spcPts val="1000"/>
              </a:spcBef>
            </a:pPr>
            <a:r>
              <a:rPr lang="en-GB" sz="2000">
                <a:latin typeface="Arial"/>
                <a:ea typeface="+mn-lt"/>
                <a:cs typeface="+mn-lt"/>
              </a:rPr>
              <a:t>City, University of London and St George’s, University of London have signed an agreement to merge to become the combined institution City St George’s, University of London. The Union will also, pending final approval, be merging with St George’s Students’ Union from 1 August to form City St George’s Students’ Union.</a:t>
            </a:r>
            <a:endParaRPr lang="en-GB" sz="2000">
              <a:latin typeface="Arial"/>
            </a:endParaRPr>
          </a:p>
          <a:p>
            <a:pPr>
              <a:lnSpc>
                <a:spcPct val="90000"/>
              </a:lnSpc>
              <a:spcBef>
                <a:spcPts val="1000"/>
              </a:spcBef>
            </a:pPr>
            <a:endParaRPr lang="en-GB" sz="2000">
              <a:latin typeface="Arial"/>
              <a:ea typeface="Calibri"/>
              <a:cs typeface="Arial"/>
            </a:endParaRPr>
          </a:p>
          <a:p>
            <a:endParaRPr lang="en-US" sz="2800">
              <a:latin typeface="Calibri" panose="020F0502020204030204"/>
              <a:ea typeface="Calibri"/>
              <a:cs typeface="Calibri"/>
            </a:endParaRPr>
          </a:p>
        </p:txBody>
      </p:sp>
    </p:spTree>
    <p:extLst>
      <p:ext uri="{BB962C8B-B14F-4D97-AF65-F5344CB8AC3E}">
        <p14:creationId xmlns:p14="http://schemas.microsoft.com/office/powerpoint/2010/main" val="369954001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D14EEA-B78A-D0FA-4625-6D6FF478FD8F}"/>
              </a:ext>
            </a:extLst>
          </p:cNvPr>
          <p:cNvSpPr>
            <a:spLocks noGrp="1"/>
          </p:cNvSpPr>
          <p:nvPr>
            <p:ph type="title"/>
          </p:nvPr>
        </p:nvSpPr>
        <p:spPr>
          <a:xfrm>
            <a:off x="124585" y="85107"/>
            <a:ext cx="10515600" cy="1325563"/>
          </a:xfrm>
        </p:spPr>
        <p:txBody>
          <a:bodyPr/>
          <a:lstStyle/>
          <a:p>
            <a:r>
              <a:rPr lang="en-US" b="1">
                <a:latin typeface="Arial Black"/>
                <a:cs typeface="Arial Black" panose="020B0604020202020204" pitchFamily="34" charset="0"/>
              </a:rPr>
              <a:t>Why are societies important?</a:t>
            </a:r>
            <a:endParaRPr lang="en-US" b="1">
              <a:latin typeface="Arial Black" panose="020B0604020202020204" pitchFamily="34" charset="0"/>
              <a:cs typeface="Arial Black" panose="020B0604020202020204" pitchFamily="34" charset="0"/>
            </a:endParaRPr>
          </a:p>
        </p:txBody>
      </p:sp>
      <p:sp>
        <p:nvSpPr>
          <p:cNvPr id="4" name="TextBox 3">
            <a:extLst>
              <a:ext uri="{FF2B5EF4-FFF2-40B4-BE49-F238E27FC236}">
                <a16:creationId xmlns:a16="http://schemas.microsoft.com/office/drawing/2014/main" id="{5546777C-02EF-694B-E66D-80106C50C7A8}"/>
              </a:ext>
            </a:extLst>
          </p:cNvPr>
          <p:cNvSpPr txBox="1"/>
          <p:nvPr/>
        </p:nvSpPr>
        <p:spPr>
          <a:xfrm>
            <a:off x="314485" y="1415315"/>
            <a:ext cx="9595819" cy="24211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GB" sz="2000">
                <a:latin typeface="Arial"/>
                <a:cs typeface="Arial"/>
              </a:rPr>
              <a:t>150+ societies at City Students' Union</a:t>
            </a:r>
            <a:endParaRPr lang="en-US" sz="2000">
              <a:latin typeface="Arial"/>
              <a:cs typeface="Arial"/>
            </a:endParaRPr>
          </a:p>
          <a:p>
            <a:pPr marL="285750" indent="-285750">
              <a:lnSpc>
                <a:spcPct val="90000"/>
              </a:lnSpc>
              <a:spcBef>
                <a:spcPts val="1000"/>
              </a:spcBef>
              <a:buFont typeface="Arial,Sans-Serif"/>
              <a:buChar char="•"/>
            </a:pPr>
            <a:r>
              <a:rPr lang="en-GB" sz="2000">
                <a:latin typeface="Arial"/>
                <a:cs typeface="Arial"/>
              </a:rPr>
              <a:t>Create and build communities</a:t>
            </a:r>
            <a:endParaRPr lang="en-US" sz="2000">
              <a:latin typeface="Arial"/>
              <a:cs typeface="Arial"/>
            </a:endParaRPr>
          </a:p>
          <a:p>
            <a:pPr marL="285750" indent="-285750">
              <a:lnSpc>
                <a:spcPct val="90000"/>
              </a:lnSpc>
              <a:spcBef>
                <a:spcPts val="1000"/>
              </a:spcBef>
              <a:buFont typeface="Arial,Sans-Serif"/>
              <a:buChar char="•"/>
            </a:pPr>
            <a:r>
              <a:rPr lang="en-GB" sz="2000">
                <a:latin typeface="Arial"/>
                <a:cs typeface="Arial"/>
              </a:rPr>
              <a:t>Provide fun events for students</a:t>
            </a:r>
            <a:endParaRPr lang="en-US" sz="2000">
              <a:latin typeface="Arial"/>
              <a:cs typeface="Arial"/>
            </a:endParaRPr>
          </a:p>
          <a:p>
            <a:pPr marL="285750" indent="-285750">
              <a:lnSpc>
                <a:spcPct val="90000"/>
              </a:lnSpc>
              <a:spcBef>
                <a:spcPts val="1000"/>
              </a:spcBef>
              <a:buFont typeface="Arial,Sans-Serif"/>
              <a:buChar char="•"/>
            </a:pPr>
            <a:r>
              <a:rPr lang="en-GB" sz="2000">
                <a:latin typeface="Arial"/>
                <a:cs typeface="Arial"/>
              </a:rPr>
              <a:t>Opportunity for students to meet new people and feel a sense of belonging</a:t>
            </a:r>
            <a:endParaRPr lang="en-US" sz="2000">
              <a:latin typeface="Arial"/>
              <a:cs typeface="Arial"/>
            </a:endParaRPr>
          </a:p>
          <a:p>
            <a:pPr marL="285750" indent="-285750">
              <a:lnSpc>
                <a:spcPct val="90000"/>
              </a:lnSpc>
              <a:spcBef>
                <a:spcPts val="1000"/>
              </a:spcBef>
              <a:buFont typeface="Arial,Sans-Serif"/>
              <a:buChar char="•"/>
            </a:pPr>
            <a:r>
              <a:rPr lang="en-GB" sz="2000">
                <a:latin typeface="Arial"/>
                <a:cs typeface="Arial"/>
              </a:rPr>
              <a:t>Develop new skills (SU Career Ready Programme)</a:t>
            </a:r>
            <a:endParaRPr lang="en-US" sz="2000"/>
          </a:p>
          <a:p>
            <a:pPr algn="l"/>
            <a:endParaRPr lang="en-US" sz="2800">
              <a:ea typeface="Calibri"/>
              <a:cs typeface="Calibri"/>
            </a:endParaRPr>
          </a:p>
        </p:txBody>
      </p:sp>
    </p:spTree>
    <p:extLst>
      <p:ext uri="{BB962C8B-B14F-4D97-AF65-F5344CB8AC3E}">
        <p14:creationId xmlns:p14="http://schemas.microsoft.com/office/powerpoint/2010/main" val="4265408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434101" y="5532437"/>
            <a:ext cx="10515600" cy="1325563"/>
          </a:xfrm>
        </p:spPr>
        <p:txBody>
          <a:bodyPr/>
          <a:lstStyle/>
          <a:p>
            <a:pPr algn="r"/>
            <a:r>
              <a:rPr lang="en-US" b="1">
                <a:latin typeface="Arial Black"/>
                <a:cs typeface="Arial Black" panose="020B0604020202020204" pitchFamily="34" charset="0"/>
              </a:rPr>
              <a:t>What does society affiliation mean?</a:t>
            </a:r>
            <a:endParaRPr lang="en-US" b="1">
              <a:latin typeface="Arial Black" panose="020B0604020202020204" pitchFamily="34" charset="0"/>
              <a:cs typeface="Arial Black" panose="020B0604020202020204" pitchFamily="34" charset="0"/>
            </a:endParaRPr>
          </a:p>
        </p:txBody>
      </p:sp>
      <p:sp>
        <p:nvSpPr>
          <p:cNvPr id="4" name="TextBox 3">
            <a:extLst>
              <a:ext uri="{FF2B5EF4-FFF2-40B4-BE49-F238E27FC236}">
                <a16:creationId xmlns:a16="http://schemas.microsoft.com/office/drawing/2014/main" id="{673428BA-20A9-F146-369C-CE325F4D4298}"/>
              </a:ext>
            </a:extLst>
          </p:cNvPr>
          <p:cNvSpPr txBox="1"/>
          <p:nvPr/>
        </p:nvSpPr>
        <p:spPr>
          <a:xfrm>
            <a:off x="526472" y="124691"/>
            <a:ext cx="11139054" cy="53424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a:latin typeface="Arial"/>
                <a:ea typeface="+mn-lt"/>
                <a:cs typeface="Arial"/>
              </a:rPr>
              <a:t>Any student can apply to set up a new student group. All new society applications are reviewed and once approved become affiliated to the students' union. All societies are affiliated with the students' union.</a:t>
            </a:r>
            <a:endParaRPr lang="en-US"/>
          </a:p>
          <a:p>
            <a:pPr marL="342900" indent="-342900">
              <a:buFont typeface="Arial" panose="020B0604020202020204" pitchFamily="34" charset="0"/>
              <a:buChar char="•"/>
            </a:pPr>
            <a:endParaRPr lang="en-US" sz="2400">
              <a:latin typeface="Arial"/>
              <a:ea typeface="+mn-lt"/>
              <a:cs typeface="Arial"/>
            </a:endParaRPr>
          </a:p>
          <a:p>
            <a:pPr marL="342900" lvl="1" indent="-342900">
              <a:lnSpc>
                <a:spcPct val="90000"/>
              </a:lnSpc>
              <a:spcBef>
                <a:spcPts val="500"/>
              </a:spcBef>
              <a:buFont typeface="Arial" panose="020B0604020202020204" pitchFamily="34" charset="0"/>
              <a:buChar char="•"/>
            </a:pPr>
            <a:r>
              <a:rPr lang="en-GB" sz="2400">
                <a:latin typeface="Arial"/>
                <a:ea typeface="+mn-lt"/>
                <a:cs typeface="Arial"/>
              </a:rPr>
              <a:t>Affiliated Societies are bound by our Articles of Association, Bye Laws, Policies and Procedures.</a:t>
            </a:r>
            <a:endParaRPr lang="en-US" sz="2400">
              <a:latin typeface="Arial"/>
              <a:ea typeface="+mn-lt"/>
              <a:cs typeface="Arial"/>
            </a:endParaRPr>
          </a:p>
          <a:p>
            <a:pPr marL="342900" lvl="1" indent="-342900">
              <a:lnSpc>
                <a:spcPct val="90000"/>
              </a:lnSpc>
              <a:spcBef>
                <a:spcPts val="500"/>
              </a:spcBef>
              <a:buFont typeface="Arial" panose="020B0604020202020204" pitchFamily="34" charset="0"/>
              <a:buChar char="•"/>
            </a:pPr>
            <a:endParaRPr lang="en-GB" sz="2400">
              <a:latin typeface="Arial"/>
              <a:ea typeface="+mn-lt"/>
              <a:cs typeface="Arial"/>
            </a:endParaRPr>
          </a:p>
          <a:p>
            <a:pPr marL="342900" lvl="1" indent="-342900">
              <a:lnSpc>
                <a:spcPct val="90000"/>
              </a:lnSpc>
              <a:spcBef>
                <a:spcPts val="500"/>
              </a:spcBef>
              <a:buFont typeface="Arial" panose="020B0604020202020204" pitchFamily="34" charset="0"/>
              <a:buChar char="•"/>
            </a:pPr>
            <a:r>
              <a:rPr lang="en-GB" sz="2400">
                <a:latin typeface="Arial"/>
                <a:ea typeface="+mn-lt"/>
                <a:cs typeface="Arial"/>
              </a:rPr>
              <a:t>The Union will provide support to societies to help them deliver their aims and objectives.</a:t>
            </a:r>
            <a:endParaRPr lang="en-US" sz="2400">
              <a:latin typeface="Arial"/>
              <a:ea typeface="+mn-lt"/>
              <a:cs typeface="Arial"/>
            </a:endParaRPr>
          </a:p>
          <a:p>
            <a:pPr marL="342900" lvl="1" indent="-342900">
              <a:lnSpc>
                <a:spcPct val="90000"/>
              </a:lnSpc>
              <a:spcBef>
                <a:spcPts val="500"/>
              </a:spcBef>
              <a:buFont typeface="Arial" panose="020B0604020202020204" pitchFamily="34" charset="0"/>
              <a:buChar char="•"/>
            </a:pPr>
            <a:endParaRPr lang="en-GB" sz="2400">
              <a:latin typeface="Arial"/>
              <a:ea typeface="+mn-lt"/>
              <a:cs typeface="Arial"/>
            </a:endParaRPr>
          </a:p>
          <a:p>
            <a:pPr marL="342900" lvl="1" indent="-342900">
              <a:lnSpc>
                <a:spcPct val="90000"/>
              </a:lnSpc>
              <a:spcBef>
                <a:spcPts val="500"/>
              </a:spcBef>
              <a:buFont typeface="Arial" panose="020B0604020202020204" pitchFamily="34" charset="0"/>
              <a:buChar char="•"/>
            </a:pPr>
            <a:r>
              <a:rPr lang="en-GB" sz="2400">
                <a:latin typeface="Arial"/>
                <a:ea typeface="+mn-lt"/>
                <a:cs typeface="Arial"/>
              </a:rPr>
              <a:t>The Students' Union has insurance that covers all society's regular activities.</a:t>
            </a:r>
            <a:endParaRPr lang="en-US" sz="2400">
              <a:latin typeface="Arial"/>
              <a:ea typeface="+mn-lt"/>
              <a:cs typeface="Arial"/>
            </a:endParaRPr>
          </a:p>
          <a:p>
            <a:pPr marL="342900" lvl="1" indent="-342900">
              <a:lnSpc>
                <a:spcPct val="90000"/>
              </a:lnSpc>
              <a:spcBef>
                <a:spcPts val="500"/>
              </a:spcBef>
              <a:buFont typeface="Arial" panose="020B0604020202020204" pitchFamily="34" charset="0"/>
              <a:buChar char="•"/>
            </a:pPr>
            <a:endParaRPr lang="en-GB" sz="2400">
              <a:latin typeface="Arial"/>
              <a:ea typeface="+mn-lt"/>
              <a:cs typeface="Arial"/>
            </a:endParaRPr>
          </a:p>
          <a:p>
            <a:pPr marL="342900" lvl="1" indent="-342900">
              <a:lnSpc>
                <a:spcPct val="90000"/>
              </a:lnSpc>
              <a:spcBef>
                <a:spcPts val="500"/>
              </a:spcBef>
              <a:buFont typeface="Arial" panose="020B0604020202020204" pitchFamily="34" charset="0"/>
              <a:buChar char="•"/>
            </a:pPr>
            <a:r>
              <a:rPr lang="en-GB" sz="2400">
                <a:latin typeface="Arial"/>
                <a:ea typeface="+mn-lt"/>
                <a:cs typeface="Arial"/>
              </a:rPr>
              <a:t>Only SU affiliated societies can get access to Students' Union spaces and book university rooms for events.</a:t>
            </a:r>
            <a:endParaRPr lang="en-US" sz="2400">
              <a:latin typeface="Arial"/>
              <a:ea typeface="+mn-lt"/>
              <a:cs typeface="Arial"/>
            </a:endParaRPr>
          </a:p>
        </p:txBody>
      </p:sp>
    </p:spTree>
    <p:extLst>
      <p:ext uri="{BB962C8B-B14F-4D97-AF65-F5344CB8AC3E}">
        <p14:creationId xmlns:p14="http://schemas.microsoft.com/office/powerpoint/2010/main" val="235356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434101" y="5532437"/>
            <a:ext cx="10515600" cy="1325563"/>
          </a:xfrm>
        </p:spPr>
        <p:txBody>
          <a:bodyPr/>
          <a:lstStyle/>
          <a:p>
            <a:pPr algn="r"/>
            <a:r>
              <a:rPr lang="en-US" b="1">
                <a:latin typeface="Arial Black"/>
              </a:rPr>
              <a:t>Memberships</a:t>
            </a:r>
            <a:endParaRPr lang="en-US"/>
          </a:p>
        </p:txBody>
      </p:sp>
      <p:sp>
        <p:nvSpPr>
          <p:cNvPr id="4" name="TextBox 3">
            <a:extLst>
              <a:ext uri="{FF2B5EF4-FFF2-40B4-BE49-F238E27FC236}">
                <a16:creationId xmlns:a16="http://schemas.microsoft.com/office/drawing/2014/main" id="{673428BA-20A9-F146-369C-CE325F4D4298}"/>
              </a:ext>
            </a:extLst>
          </p:cNvPr>
          <p:cNvSpPr txBox="1"/>
          <p:nvPr/>
        </p:nvSpPr>
        <p:spPr>
          <a:xfrm>
            <a:off x="380999" y="443346"/>
            <a:ext cx="1143692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Arial"/>
              </a:rPr>
              <a:t>City Students' Union is a democratic membership </a:t>
            </a:r>
            <a:r>
              <a:rPr lang="en-US" sz="2400" err="1">
                <a:latin typeface="Arial"/>
                <a:ea typeface="+mn-lt"/>
                <a:cs typeface="Arial"/>
              </a:rPr>
              <a:t>organisation</a:t>
            </a:r>
            <a:r>
              <a:rPr lang="en-US" sz="2400">
                <a:latin typeface="Arial"/>
                <a:ea typeface="+mn-lt"/>
                <a:cs typeface="Arial"/>
              </a:rPr>
              <a:t>. All students become members of the Union when they join City. All societies are democratic groups with an elected committee.</a:t>
            </a:r>
          </a:p>
          <a:p>
            <a:endParaRPr lang="en-US" sz="2400">
              <a:latin typeface="Arial"/>
              <a:ea typeface="+mn-lt"/>
              <a:cs typeface="Arial"/>
            </a:endParaRPr>
          </a:p>
          <a:p>
            <a:r>
              <a:rPr lang="en-US" sz="2400">
                <a:latin typeface="Arial"/>
                <a:ea typeface="+mn-lt"/>
                <a:cs typeface="Arial"/>
              </a:rPr>
              <a:t>When a student purchases a membership to your group, it will run until the 31 July of that academic year, when society memberships reset.</a:t>
            </a:r>
          </a:p>
          <a:p>
            <a:endParaRPr lang="en-US" sz="2400">
              <a:latin typeface="Arial"/>
              <a:ea typeface="+mn-lt"/>
              <a:cs typeface="Arial"/>
            </a:endParaRPr>
          </a:p>
          <a:p>
            <a:r>
              <a:rPr lang="en-US" sz="2400">
                <a:latin typeface="Arial"/>
                <a:ea typeface="+mn-lt"/>
                <a:cs typeface="Arial"/>
              </a:rPr>
              <a:t>All memberships must be sold and purchased through the Students’ Union website, this is so fees make it to your society funds and can contribute towards the running of your activities. </a:t>
            </a:r>
            <a:r>
              <a:rPr lang="en-US" sz="2400" b="1">
                <a:latin typeface="Arial"/>
                <a:ea typeface="+mn-lt"/>
                <a:cs typeface="Arial"/>
              </a:rPr>
              <a:t>You must not sell memberships via any other platform (Google Forms, Bank Transfers, Shopify, </a:t>
            </a:r>
            <a:r>
              <a:rPr lang="en-US" sz="2400" b="1" err="1">
                <a:latin typeface="Arial"/>
                <a:ea typeface="+mn-lt"/>
                <a:cs typeface="Arial"/>
              </a:rPr>
              <a:t>etc</a:t>
            </a:r>
            <a:r>
              <a:rPr lang="en-US" sz="2400" b="1">
                <a:latin typeface="Arial"/>
                <a:ea typeface="+mn-lt"/>
                <a:cs typeface="Arial"/>
              </a:rPr>
              <a:t>), as these memberships will not be valid, and your Student Group may be disciplined.</a:t>
            </a:r>
            <a:endParaRPr lang="en-US" b="1">
              <a:latin typeface="Arial"/>
              <a:ea typeface="Calibri"/>
              <a:cs typeface="Arial"/>
            </a:endParaRPr>
          </a:p>
        </p:txBody>
      </p:sp>
    </p:spTree>
    <p:extLst>
      <p:ext uri="{BB962C8B-B14F-4D97-AF65-F5344CB8AC3E}">
        <p14:creationId xmlns:p14="http://schemas.microsoft.com/office/powerpoint/2010/main" val="1766239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2640180C94E14BA2422EE199C5A9B4" ma:contentTypeVersion="7" ma:contentTypeDescription="Create a new document." ma:contentTypeScope="" ma:versionID="2de54bf61be862876c7ed22df05cb695">
  <xsd:schema xmlns:xsd="http://www.w3.org/2001/XMLSchema" xmlns:xs="http://www.w3.org/2001/XMLSchema" xmlns:p="http://schemas.microsoft.com/office/2006/metadata/properties" xmlns:ns2="14c2cfe9-6074-42f2-a886-b2703f82d0bd" targetNamespace="http://schemas.microsoft.com/office/2006/metadata/properties" ma:root="true" ma:fieldsID="00e91f5f0d10c738d2603f1e769c9dc0" ns2:_="">
    <xsd:import namespace="14c2cfe9-6074-42f2-a886-b2703f82d0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c2cfe9-6074-42f2-a886-b2703f82d0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4D748C-E6A2-438F-872E-98AC96A42505}">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14c2cfe9-6074-42f2-a886-b2703f82d0bd"/>
    <ds:schemaRef ds:uri="http://www.w3.org/XML/1998/namespace"/>
  </ds:schemaRefs>
</ds:datastoreItem>
</file>

<file path=customXml/itemProps2.xml><?xml version="1.0" encoding="utf-8"?>
<ds:datastoreItem xmlns:ds="http://schemas.openxmlformats.org/officeDocument/2006/customXml" ds:itemID="{D8858922-7107-4AE9-85F4-B4B3FF8014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c2cfe9-6074-42f2-a886-b2703f82d0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AE640E-9EDC-49CF-AB27-3C6B9505EC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1896</Words>
  <Application>Microsoft Office PowerPoint</Application>
  <PresentationFormat>Widescreen</PresentationFormat>
  <Paragraphs>196</Paragraphs>
  <Slides>23</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Arial</vt:lpstr>
      <vt:lpstr>Arial Black</vt:lpstr>
      <vt:lpstr>Arial,Sans-Serif</vt:lpstr>
      <vt:lpstr>Calibri</vt:lpstr>
      <vt:lpstr>Calibri Light</vt:lpstr>
      <vt:lpstr>Office Theme</vt:lpstr>
      <vt:lpstr>Online Committee Training </vt:lpstr>
      <vt:lpstr>Meet the team</vt:lpstr>
      <vt:lpstr>What the team does?</vt:lpstr>
      <vt:lpstr>How to get in contact?</vt:lpstr>
      <vt:lpstr>How we communicate with you?</vt:lpstr>
      <vt:lpstr>What is City Students' Union</vt:lpstr>
      <vt:lpstr>Why are societies important?</vt:lpstr>
      <vt:lpstr>What does society affiliation mean?</vt:lpstr>
      <vt:lpstr>Memberships</vt:lpstr>
      <vt:lpstr>Memberships</vt:lpstr>
      <vt:lpstr>Support and Development</vt:lpstr>
      <vt:lpstr>Committee Hub</vt:lpstr>
      <vt:lpstr>Society Development Meetings</vt:lpstr>
      <vt:lpstr>Core Committee Training</vt:lpstr>
      <vt:lpstr>Reward and Recognition</vt:lpstr>
      <vt:lpstr>Union Awards</vt:lpstr>
      <vt:lpstr>Other recognition</vt:lpstr>
      <vt:lpstr>Key dates for your diary</vt:lpstr>
      <vt:lpstr>Responding to feedback</vt:lpstr>
      <vt:lpstr>Ways to provide feedback</vt:lpstr>
      <vt:lpstr>THANK YOU!</vt:lpstr>
      <vt:lpstr>Next steps...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Moore, Chris</dc:creator>
  <cp:lastModifiedBy>Ginger, Ryan</cp:lastModifiedBy>
  <cp:revision>16</cp:revision>
  <dcterms:created xsi:type="dcterms:W3CDTF">2023-08-09T13:28:14Z</dcterms:created>
  <dcterms:modified xsi:type="dcterms:W3CDTF">2024-06-10T14:49:55Z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6c24981-b6df-48f8-949b-0896357b9b03_Enabled">
    <vt:lpwstr>true</vt:lpwstr>
  </property>
  <property fmtid="{D5CDD505-2E9C-101B-9397-08002B2CF9AE}" pid="3" name="MSIP_Label_06c24981-b6df-48f8-949b-0896357b9b03_SetDate">
    <vt:lpwstr>2024-02-23T13:51:10Z</vt:lpwstr>
  </property>
  <property fmtid="{D5CDD505-2E9C-101B-9397-08002B2CF9AE}" pid="4" name="MSIP_Label_06c24981-b6df-48f8-949b-0896357b9b03_Method">
    <vt:lpwstr>Standard</vt:lpwstr>
  </property>
  <property fmtid="{D5CDD505-2E9C-101B-9397-08002B2CF9AE}" pid="5" name="MSIP_Label_06c24981-b6df-48f8-949b-0896357b9b03_Name">
    <vt:lpwstr>Official</vt:lpwstr>
  </property>
  <property fmtid="{D5CDD505-2E9C-101B-9397-08002B2CF9AE}" pid="6" name="MSIP_Label_06c24981-b6df-48f8-949b-0896357b9b03_SiteId">
    <vt:lpwstr>dd615949-5bd0-4da0-ac52-28ef8d336373</vt:lpwstr>
  </property>
  <property fmtid="{D5CDD505-2E9C-101B-9397-08002B2CF9AE}" pid="7" name="MSIP_Label_06c24981-b6df-48f8-949b-0896357b9b03_ActionId">
    <vt:lpwstr>d81d0561-cc37-457a-9875-e87cc4760126</vt:lpwstr>
  </property>
  <property fmtid="{D5CDD505-2E9C-101B-9397-08002B2CF9AE}" pid="8" name="MSIP_Label_06c24981-b6df-48f8-949b-0896357b9b03_ContentBits">
    <vt:lpwstr>0</vt:lpwstr>
  </property>
  <property fmtid="{D5CDD505-2E9C-101B-9397-08002B2CF9AE}" pid="9" name="ContentTypeId">
    <vt:lpwstr>0x010100CF2640180C94E14BA2422EE199C5A9B4</vt:lpwstr>
  </property>
  <property fmtid="{D5CDD505-2E9C-101B-9397-08002B2CF9AE}" pid="10" name="MediaServiceImageTags">
    <vt:lpwstr/>
  </property>
</Properties>
</file>