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66" r:id="rId7"/>
    <p:sldId id="287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9" r:id="rId18"/>
    <p:sldId id="280" r:id="rId19"/>
    <p:sldId id="277" r:id="rId20"/>
    <p:sldId id="281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8D8D-BDAB-D758-469D-2513C7ACB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DE43C-DF6A-2DCA-FC6B-282E443A5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C0438-2130-AB89-AAAE-8D2E150D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015C-1BB5-0CC3-960A-802CEFC2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6412-2D09-FDC7-6D14-27A7B9A8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397B-0A85-4248-459D-C3A4E602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3E3C4-0AF3-B0B2-4A56-15D965E2B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F28BD-4530-360C-9A29-F28D5C96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CDE33-8FF2-81B8-8B25-ED267330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700B5-9CEF-4D02-D072-9BCE5BC1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52CDF-D16A-63A9-6A50-F782AD1BA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8982-59A6-B9FC-1581-3318661A5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1FC-FC73-B7F7-7BD0-F404DC78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8682B-B3CE-3F99-1FEE-BCDD191A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AC0D9-4C55-764E-92F3-25F42208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C671-C1C3-FD7C-9991-1F33E3F2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586D-40CE-D8E4-04B6-97085F0BA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5AB77-0D5B-8659-A075-3CCA147E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CF9F-E129-EE36-6A77-7FAEAB24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1D5E7-D02D-4078-F393-D697BA9E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F5D8-01B1-034A-67A1-20CF9EE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DD814-7417-7CC6-6A11-BA1DA4D7D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87664-D3AA-98A4-D2AF-3F4ECAF2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2F73-DA20-2183-00A6-03FFC135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1C8D6-8A0E-87B9-31D2-CD1E0526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5389-E8E1-6592-4A09-AD2896D2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AEA03-233A-9C9F-3B69-FBBA1FE9D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98F15-CFF9-2729-2D00-979B2CE4B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D286D-F819-D3F0-45AD-2506A347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B147C-C02A-C8C0-E446-52270206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B0BA-066D-2DAE-9D29-7D5A22BF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FDB6-5327-10D7-2250-1219FEAE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446FC-1F20-A3C8-AEAF-38B364DD1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AD987-B6C3-07F1-EFAC-624096048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CED8C-192F-3F88-2D62-B75BF6278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B3D7B-33CD-DD7E-2980-6ACA1AE6B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3905B-12B8-E982-C180-170A2DC2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3050B-6B5E-02C7-872D-CA1FA88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B1E05-E1E5-F6A0-C481-F7DE2D2C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D10B-69AE-5B0C-DCAD-8E1CAFF3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E1B27-674C-39FE-BD86-7464ABFF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F8D7B-4CDF-6898-B5B1-CC4075E2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F8284-90A4-602D-FC58-AA84C084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CBF83-54D7-53A6-348F-9564845B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0DDA8-E2B6-5FF8-C8DC-F38C7CA5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0F64E-651B-BFAB-A62D-A0BF30CC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57D1-B0C6-29E4-06D5-0FCE2D5A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AF78-A9D9-7700-EF5F-FDC17EFC2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C53E6-0F07-C2D9-C7AF-03695F5D3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2274F-B898-1EC8-9BF2-91A9B57F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7476F-683B-6BE5-C27A-F1F64307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B6F55-8B3E-F61D-940D-5BED007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5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FF4D-1474-F73C-587F-6D1F2EAA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D88DA-8F4E-EEDA-DBD3-F2F9FA644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46086-51AB-92A2-ED8D-4C9BDFB42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F3EA3-E54E-1449-811B-051F3500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B8094-A96F-FAEF-D668-3DB8C987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17333-62CD-C79E-C14E-FC5A80CA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6FCFA-58CE-B363-002C-C745DABF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5A544-4F15-9505-A5D0-24E3240BE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FAD6A-8BC7-50B9-8200-20CA0ABC0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4569-FBC1-1141-9963-C29E455E8E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84B24-67BC-52AF-22DA-0F1D118B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A29F5-AEB6-8853-67CF-37D5B8226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3B1D-1587-1742-BD93-E540A08CB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2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4A81-D874-AE6D-0B3F-0DBB2141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7644C-1F09-E7F6-CD63-EDB4D6F9E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004" y="1384916"/>
            <a:ext cx="7121189" cy="24780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Clubs and Societies' Finance</a:t>
            </a:r>
          </a:p>
        </p:txBody>
      </p:sp>
    </p:spTree>
    <p:extLst>
      <p:ext uri="{BB962C8B-B14F-4D97-AF65-F5344CB8AC3E}">
        <p14:creationId xmlns:p14="http://schemas.microsoft.com/office/powerpoint/2010/main" val="223425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3314EE7B-9196-B64C-398E-9895F8CF8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E08C04-1DC0-6E8F-5959-CB094A39C4D0}"/>
              </a:ext>
            </a:extLst>
          </p:cNvPr>
          <p:cNvSpPr txBox="1"/>
          <p:nvPr/>
        </p:nvSpPr>
        <p:spPr>
          <a:xfrm>
            <a:off x="383357" y="631596"/>
            <a:ext cx="1142528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r>
              <a:rPr lang="en-US" sz="2000" dirty="0"/>
              <a:t>Step by Step instructions are available on the website.</a:t>
            </a:r>
          </a:p>
          <a:p>
            <a:endParaRPr lang="en-US" sz="2000" dirty="0"/>
          </a:p>
          <a:p>
            <a:r>
              <a:rPr lang="en-US" sz="2000" dirty="0"/>
              <a:t>Dashboard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03A11-73BE-54E1-11A9-DCAA3BE80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24" y="2724911"/>
            <a:ext cx="9144792" cy="33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0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A517F662-0621-1741-0858-CAEB1CE4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E222C7-8891-8B3C-AACA-81FA180A2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66" y="1541229"/>
            <a:ext cx="10540467" cy="2710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F2C4F3-7980-B06A-F23D-6AE8ECFA37A2}"/>
              </a:ext>
            </a:extLst>
          </p:cNvPr>
          <p:cNvSpPr txBox="1"/>
          <p:nvPr/>
        </p:nvSpPr>
        <p:spPr>
          <a:xfrm>
            <a:off x="246888" y="4372927"/>
            <a:ext cx="11119345" cy="266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Money Request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two types of Money Requests.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Reimbursement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this if you have paid for something already and wish to claim the money back.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Pay Supplier Invoice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this if you need the Students’ Union to pay an invoice directly to the supplier, on behalf of the Society/Club. 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invoice must be addressed to </a:t>
            </a:r>
            <a:r>
              <a:rPr lang="en-GB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Students’ Union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Northampton Square, London, EC1V 0HB.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41AC3-3B04-4447-83D1-8A1CEC13B388}"/>
              </a:ext>
            </a:extLst>
          </p:cNvPr>
          <p:cNvSpPr txBox="1"/>
          <p:nvPr/>
        </p:nvSpPr>
        <p:spPr>
          <a:xfrm>
            <a:off x="383357" y="631596"/>
            <a:ext cx="114252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656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A517F662-0621-1741-0858-CAEB1CE4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0E1CCB-4000-E750-406F-73BB7D3B6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04" y="1527047"/>
            <a:ext cx="3391812" cy="4956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6A84E-F2FF-48BF-7CA1-2BE2FDDF0A73}"/>
              </a:ext>
            </a:extLst>
          </p:cNvPr>
          <p:cNvSpPr txBox="1"/>
          <p:nvPr/>
        </p:nvSpPr>
        <p:spPr>
          <a:xfrm>
            <a:off x="383357" y="631596"/>
            <a:ext cx="114252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64C17-0BC2-0DAA-F565-55725F344769}"/>
              </a:ext>
            </a:extLst>
          </p:cNvPr>
          <p:cNvSpPr txBox="1"/>
          <p:nvPr/>
        </p:nvSpPr>
        <p:spPr>
          <a:xfrm>
            <a:off x="4397572" y="1623844"/>
            <a:ext cx="70598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DOs and DON’Ts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Supporting documentation must be uploaded to support your request.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Reimbursements - </a:t>
            </a:r>
            <a:r>
              <a:rPr lang="en-GB" dirty="0"/>
              <a:t>Create a line item for each individual receipt.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Reimbursements</a:t>
            </a:r>
            <a:r>
              <a:rPr lang="en-GB" dirty="0"/>
              <a:t> – Multiple lines can be added to a request.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Reimbursements</a:t>
            </a:r>
            <a:r>
              <a:rPr lang="en-GB" dirty="0"/>
              <a:t> - Foreign currency transactions must be supported by a conversion rate calculation.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Pay Supplier Invoice </a:t>
            </a:r>
            <a:r>
              <a:rPr lang="en-GB" dirty="0"/>
              <a:t>-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invoice must be addressed to </a:t>
            </a:r>
            <a:r>
              <a:rPr lang="en-GB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Students’ Union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Calibri" panose="020F0502020204030204" pitchFamily="34" charset="0"/>
              <a:buChar char="×"/>
            </a:pPr>
            <a:r>
              <a:rPr lang="en-GB" b="1" dirty="0"/>
              <a:t>Reimbursements - </a:t>
            </a:r>
            <a:r>
              <a:rPr lang="en-GB" dirty="0"/>
              <a:t>Do not create a new request</a:t>
            </a:r>
            <a:r>
              <a:rPr lang="en-GB" b="1" dirty="0"/>
              <a:t> </a:t>
            </a:r>
            <a:r>
              <a:rPr lang="en-GB" dirty="0"/>
              <a:t>for each receipt.    </a:t>
            </a:r>
          </a:p>
          <a:p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42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A517F662-0621-1741-0858-CAEB1CE4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6A84E-F2FF-48BF-7CA1-2BE2FDDF0A73}"/>
              </a:ext>
            </a:extLst>
          </p:cNvPr>
          <p:cNvSpPr txBox="1"/>
          <p:nvPr/>
        </p:nvSpPr>
        <p:spPr>
          <a:xfrm>
            <a:off x="383357" y="631596"/>
            <a:ext cx="114252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64C17-0BC2-0DAA-F565-55725F344769}"/>
              </a:ext>
            </a:extLst>
          </p:cNvPr>
          <p:cNvSpPr txBox="1"/>
          <p:nvPr/>
        </p:nvSpPr>
        <p:spPr>
          <a:xfrm>
            <a:off x="228600" y="1651276"/>
            <a:ext cx="11256263" cy="5362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Receipts and Supporting Documentation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finance requests must be supported by correct documentation.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solidFill>
                <a:srgbClr val="21252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Valid Documentation - </a:t>
            </a:r>
            <a:r>
              <a:rPr lang="en-GB" sz="1400" dirty="0"/>
              <a:t>A valid receipt/invoice must show: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Date of the purchase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Name of the supplier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Item(s) purchased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Cost of the purchase (including a VAT breakdown and VAT registration no., if applicable)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Supplier invoice must be marked as paid or supported by proof of payment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Journey summary for travel expenses</a:t>
            </a:r>
            <a:endParaRPr lang="en-GB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31" name="Picture 30" descr="A receip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4F7BE8A-736A-4CE8-8773-EED09A4FD6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49533" y="4249232"/>
            <a:ext cx="1524000" cy="21380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F1CD38-C1BC-4172-A8E6-59AD2C43A95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88223" y="1395375"/>
            <a:ext cx="2046620" cy="25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0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A517F662-0621-1741-0858-CAEB1CE4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6A84E-F2FF-48BF-7CA1-2BE2FDDF0A73}"/>
              </a:ext>
            </a:extLst>
          </p:cNvPr>
          <p:cNvSpPr txBox="1"/>
          <p:nvPr/>
        </p:nvSpPr>
        <p:spPr>
          <a:xfrm>
            <a:off x="383357" y="631596"/>
            <a:ext cx="114252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64C17-0BC2-0DAA-F565-55725F344769}"/>
              </a:ext>
            </a:extLst>
          </p:cNvPr>
          <p:cNvSpPr txBox="1"/>
          <p:nvPr/>
        </p:nvSpPr>
        <p:spPr>
          <a:xfrm>
            <a:off x="228600" y="1651276"/>
            <a:ext cx="11256263" cy="476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Receipts and Supporting Documentation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finance requests must be supported by correct documentation.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solidFill>
                <a:srgbClr val="21252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Invalid Documentation </a:t>
            </a:r>
            <a:r>
              <a:rPr lang="en-GB" b="1" dirty="0"/>
              <a:t>- </a:t>
            </a:r>
            <a:r>
              <a:rPr lang="en-GB" sz="1400" dirty="0"/>
              <a:t>Requests with invalid documentation will be rejected.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×"/>
            </a:pPr>
            <a:r>
              <a:rPr lang="en-GB" sz="1400" dirty="0"/>
              <a:t>Faded receipts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×"/>
            </a:pPr>
            <a:r>
              <a:rPr lang="en-GB" sz="1400" dirty="0"/>
              <a:t>Card transaction only receipts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×"/>
            </a:pPr>
            <a:r>
              <a:rPr lang="en-GB" sz="1400" dirty="0"/>
              <a:t>Bank transaction screenshots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×"/>
            </a:pPr>
            <a:r>
              <a:rPr lang="en-GB" sz="1400" dirty="0"/>
              <a:t>Missing information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74D58-5325-43DD-A34F-3C37184170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22" y="3692566"/>
            <a:ext cx="2098213" cy="220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E38182-CAB9-4E12-AD4F-FD910CF813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60415" y="2405878"/>
            <a:ext cx="1607415" cy="22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A517F662-0621-1741-0858-CAEB1CE4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6A84E-F2FF-48BF-7CA1-2BE2FDDF0A73}"/>
              </a:ext>
            </a:extLst>
          </p:cNvPr>
          <p:cNvSpPr txBox="1"/>
          <p:nvPr/>
        </p:nvSpPr>
        <p:spPr>
          <a:xfrm>
            <a:off x="383357" y="631596"/>
            <a:ext cx="114252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64C17-0BC2-0DAA-F565-55725F344769}"/>
              </a:ext>
            </a:extLst>
          </p:cNvPr>
          <p:cNvSpPr txBox="1"/>
          <p:nvPr/>
        </p:nvSpPr>
        <p:spPr>
          <a:xfrm>
            <a:off x="228600" y="1651276"/>
            <a:ext cx="11256263" cy="586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Receipts and Supporting Documentation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finance requests must be supported by correct documentation.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u="sng" dirty="0"/>
              <a:t>Sales Invoice Request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Valid Documentation – Sponsorship</a:t>
            </a:r>
            <a:endParaRPr lang="en-GB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/>
              <a:t>Sponsorship contract signed by the sponsor and appropriate member of the Students’ Union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Valid Documentation – Donation</a:t>
            </a:r>
            <a:endParaRPr lang="en-GB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/>
              <a:t>A letter/email from the organisation (or department) with the following information:</a:t>
            </a:r>
          </a:p>
          <a:p>
            <a:r>
              <a:rPr lang="en-GB" dirty="0"/>
              <a:t>	- Donor’s name </a:t>
            </a:r>
          </a:p>
          <a:p>
            <a:r>
              <a:rPr lang="en-GB" dirty="0"/>
              <a:t>	- Donor’s address </a:t>
            </a:r>
          </a:p>
          <a:p>
            <a:r>
              <a:rPr lang="en-GB" dirty="0"/>
              <a:t>	- The following text: “We are pleased to donate the sum of £xxx to City Students’ Union *insert society 	name*. This is a donation and we expect nothing in return.”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GB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15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A517F662-0621-1741-0858-CAEB1CE4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6A84E-F2FF-48BF-7CA1-2BE2FDDF0A73}"/>
              </a:ext>
            </a:extLst>
          </p:cNvPr>
          <p:cNvSpPr txBox="1"/>
          <p:nvPr/>
        </p:nvSpPr>
        <p:spPr>
          <a:xfrm>
            <a:off x="383357" y="631596"/>
            <a:ext cx="114252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64C17-0BC2-0DAA-F565-55725F344769}"/>
              </a:ext>
            </a:extLst>
          </p:cNvPr>
          <p:cNvSpPr txBox="1"/>
          <p:nvPr/>
        </p:nvSpPr>
        <p:spPr>
          <a:xfrm>
            <a:off x="228600" y="1651276"/>
            <a:ext cx="11256263" cy="456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Approval Workflow</a:t>
            </a:r>
          </a:p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requests will usually follow the following process – </a:t>
            </a:r>
          </a:p>
          <a:p>
            <a:pPr lvl="0">
              <a:lnSpc>
                <a:spcPct val="107000"/>
              </a:lnSpc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Member submits a finance request. </a:t>
            </a:r>
          </a:p>
          <a:p>
            <a:pPr lvl="0">
              <a:lnSpc>
                <a:spcPct val="107000"/>
              </a:lnSpc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President/Finance Officer/Captain approve the request. </a:t>
            </a:r>
          </a:p>
          <a:p>
            <a:pPr marL="457200">
              <a:lnSpc>
                <a:spcPct val="107000"/>
              </a:lnSpc>
            </a:pPr>
            <a:r>
              <a:rPr lang="en-GB" sz="1800" i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the president submitting a request, it will need to be approved by your finance officer, and vice versa.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SU Communities/Sports Team approve the request.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Finance Team make payment or raise a sales invoice for income.</a:t>
            </a:r>
          </a:p>
          <a:p>
            <a:endParaRPr lang="en-GB" dirty="0"/>
          </a:p>
          <a:p>
            <a:r>
              <a:rPr lang="en-GB" sz="1800" b="1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Referred requests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amend/correct or provide additional information and then resubmit the request through the approval workflow by clicking on 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Resubmit</a:t>
            </a:r>
          </a:p>
          <a:p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4BFDC-489E-92D5-3150-703973E298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05013" y="5451947"/>
            <a:ext cx="37528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4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A517F662-0621-1741-0858-CAEB1CE4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6A84E-F2FF-48BF-7CA1-2BE2FDDF0A73}"/>
              </a:ext>
            </a:extLst>
          </p:cNvPr>
          <p:cNvSpPr txBox="1"/>
          <p:nvPr/>
        </p:nvSpPr>
        <p:spPr>
          <a:xfrm>
            <a:off x="383357" y="631596"/>
            <a:ext cx="114252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64C17-0BC2-0DAA-F565-55725F344769}"/>
              </a:ext>
            </a:extLst>
          </p:cNvPr>
          <p:cNvSpPr txBox="1"/>
          <p:nvPr/>
        </p:nvSpPr>
        <p:spPr>
          <a:xfrm>
            <a:off x="228600" y="1651276"/>
            <a:ext cx="1125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1 – VAT cannot be claimed on order confirmations.</a:t>
            </a: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FB2D2-C3BD-4CF8-9C9C-1FA47EB04D9B}"/>
              </a:ext>
            </a:extLst>
          </p:cNvPr>
          <p:cNvSpPr/>
          <p:nvPr/>
        </p:nvSpPr>
        <p:spPr>
          <a:xfrm>
            <a:off x="1609726" y="2720986"/>
            <a:ext cx="568171" cy="88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0E0DF-CD78-4682-AC16-D598A66465D9}"/>
              </a:ext>
            </a:extLst>
          </p:cNvPr>
          <p:cNvSpPr/>
          <p:nvPr/>
        </p:nvSpPr>
        <p:spPr>
          <a:xfrm>
            <a:off x="3872144" y="4059929"/>
            <a:ext cx="568171" cy="88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186AF-E5A0-484D-A290-483518FFC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152" y="1668612"/>
            <a:ext cx="4533878" cy="5138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97459F-05BE-4D11-8638-943319539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89" y="2549249"/>
            <a:ext cx="57435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A517F662-0621-1741-0858-CAEB1CE4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6A84E-F2FF-48BF-7CA1-2BE2FDDF0A73}"/>
              </a:ext>
            </a:extLst>
          </p:cNvPr>
          <p:cNvSpPr txBox="1"/>
          <p:nvPr/>
        </p:nvSpPr>
        <p:spPr>
          <a:xfrm>
            <a:off x="383357" y="631596"/>
            <a:ext cx="114252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64C17-0BC2-0DAA-F565-55725F344769}"/>
              </a:ext>
            </a:extLst>
          </p:cNvPr>
          <p:cNvSpPr txBox="1"/>
          <p:nvPr/>
        </p:nvSpPr>
        <p:spPr>
          <a:xfrm>
            <a:off x="228601" y="1651276"/>
            <a:ext cx="198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2 – Valid VAT document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910A4-860E-432E-8F77-8683097880C3}"/>
              </a:ext>
            </a:extLst>
          </p:cNvPr>
          <p:cNvSpPr/>
          <p:nvPr/>
        </p:nvSpPr>
        <p:spPr>
          <a:xfrm>
            <a:off x="3187083" y="3551067"/>
            <a:ext cx="568171" cy="88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921B21-A845-4A7B-AF11-0EEDE7309C40}"/>
              </a:ext>
            </a:extLst>
          </p:cNvPr>
          <p:cNvSpPr/>
          <p:nvPr/>
        </p:nvSpPr>
        <p:spPr>
          <a:xfrm>
            <a:off x="2769832" y="4634144"/>
            <a:ext cx="568171" cy="88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9213BA-60A0-4BC6-961F-64BB2DC12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7" y="1577531"/>
            <a:ext cx="4788089" cy="508024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8F8EFE-CE85-4282-97BC-AD052E78B496}"/>
              </a:ext>
            </a:extLst>
          </p:cNvPr>
          <p:cNvCxnSpPr/>
          <p:nvPr/>
        </p:nvCxnSpPr>
        <p:spPr>
          <a:xfrm>
            <a:off x="5619565" y="2405849"/>
            <a:ext cx="21750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EF0F9D-0552-45C0-8710-8AB0BF9BB702}"/>
              </a:ext>
            </a:extLst>
          </p:cNvPr>
          <p:cNvSpPr txBox="1"/>
          <p:nvPr/>
        </p:nvSpPr>
        <p:spPr>
          <a:xfrm>
            <a:off x="8093026" y="2277674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VAT Number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8466AE-7774-4723-86D3-658C09FB13BC}"/>
              </a:ext>
            </a:extLst>
          </p:cNvPr>
          <p:cNvCxnSpPr>
            <a:cxnSpLocks/>
          </p:cNvCxnSpPr>
          <p:nvPr/>
        </p:nvCxnSpPr>
        <p:spPr>
          <a:xfrm>
            <a:off x="3755254" y="1651276"/>
            <a:ext cx="4039340" cy="230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C6A26C-96A0-416F-8CB5-DEE3B95EBEFD}"/>
              </a:ext>
            </a:extLst>
          </p:cNvPr>
          <p:cNvSpPr txBox="1"/>
          <p:nvPr/>
        </p:nvSpPr>
        <p:spPr>
          <a:xfrm>
            <a:off x="8050010" y="169332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Supplier Name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6E27E8-7CE4-4FE0-B5CB-8DAA13C928F3}"/>
              </a:ext>
            </a:extLst>
          </p:cNvPr>
          <p:cNvCxnSpPr>
            <a:cxnSpLocks/>
          </p:cNvCxnSpPr>
          <p:nvPr/>
        </p:nvCxnSpPr>
        <p:spPr>
          <a:xfrm>
            <a:off x="6295748" y="2660859"/>
            <a:ext cx="1498846" cy="193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4B20773-7DF4-4C5C-A80A-5815ACFF785B}"/>
              </a:ext>
            </a:extLst>
          </p:cNvPr>
          <p:cNvSpPr txBox="1"/>
          <p:nvPr/>
        </p:nvSpPr>
        <p:spPr>
          <a:xfrm>
            <a:off x="8093026" y="2669586"/>
            <a:ext cx="62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3E5805-386F-4282-AD9C-81EB77C0DCFC}"/>
              </a:ext>
            </a:extLst>
          </p:cNvPr>
          <p:cNvCxnSpPr>
            <a:cxnSpLocks/>
          </p:cNvCxnSpPr>
          <p:nvPr/>
        </p:nvCxnSpPr>
        <p:spPr>
          <a:xfrm>
            <a:off x="7045171" y="5307885"/>
            <a:ext cx="1004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6FA436-517F-4147-AF3A-9D3313C58EEB}"/>
              </a:ext>
            </a:extLst>
          </p:cNvPr>
          <p:cNvSpPr txBox="1"/>
          <p:nvPr/>
        </p:nvSpPr>
        <p:spPr>
          <a:xfrm>
            <a:off x="8065363" y="5123219"/>
            <a:ext cx="30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Description of item purchased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5DF509-7773-49D0-A4FE-A94FFAB6D1B7}"/>
              </a:ext>
            </a:extLst>
          </p:cNvPr>
          <p:cNvCxnSpPr>
            <a:cxnSpLocks/>
          </p:cNvCxnSpPr>
          <p:nvPr/>
        </p:nvCxnSpPr>
        <p:spPr>
          <a:xfrm>
            <a:off x="7117672" y="6099477"/>
            <a:ext cx="1004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94F9F70-0040-419B-910A-84AB84BE3FFA}"/>
              </a:ext>
            </a:extLst>
          </p:cNvPr>
          <p:cNvSpPr txBox="1"/>
          <p:nvPr/>
        </p:nvSpPr>
        <p:spPr>
          <a:xfrm>
            <a:off x="8122511" y="5914811"/>
            <a:ext cx="164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VAT Breakdown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4924446-DDC7-489F-9E1D-CD316841BCA7}"/>
              </a:ext>
            </a:extLst>
          </p:cNvPr>
          <p:cNvCxnSpPr>
            <a:cxnSpLocks/>
          </p:cNvCxnSpPr>
          <p:nvPr/>
        </p:nvCxnSpPr>
        <p:spPr>
          <a:xfrm flipV="1">
            <a:off x="1222159" y="2032794"/>
            <a:ext cx="3533716" cy="1443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25E3A07-8E8D-4E89-9302-6A8FB534150E}"/>
              </a:ext>
            </a:extLst>
          </p:cNvPr>
          <p:cNvSpPr txBox="1"/>
          <p:nvPr/>
        </p:nvSpPr>
        <p:spPr>
          <a:xfrm>
            <a:off x="336198" y="3579172"/>
            <a:ext cx="193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Confirmation of Payment</a:t>
            </a:r>
          </a:p>
        </p:txBody>
      </p:sp>
    </p:spTree>
    <p:extLst>
      <p:ext uri="{BB962C8B-B14F-4D97-AF65-F5344CB8AC3E}">
        <p14:creationId xmlns:p14="http://schemas.microsoft.com/office/powerpoint/2010/main" val="920724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A517F662-0621-1741-0858-CAEB1CE4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6A84E-F2FF-48BF-7CA1-2BE2FDDF0A73}"/>
              </a:ext>
            </a:extLst>
          </p:cNvPr>
          <p:cNvSpPr txBox="1"/>
          <p:nvPr/>
        </p:nvSpPr>
        <p:spPr>
          <a:xfrm>
            <a:off x="383357" y="631596"/>
            <a:ext cx="114252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64C17-0BC2-0DAA-F565-55725F344769}"/>
              </a:ext>
            </a:extLst>
          </p:cNvPr>
          <p:cNvSpPr txBox="1"/>
          <p:nvPr/>
        </p:nvSpPr>
        <p:spPr>
          <a:xfrm>
            <a:off x="228600" y="1651276"/>
            <a:ext cx="11256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3</a:t>
            </a:r>
          </a:p>
          <a:p>
            <a:endParaRPr lang="en-GB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Screenshots are not accepted		       Journey details must be provided</a:t>
            </a:r>
          </a:p>
          <a:p>
            <a:endParaRPr lang="en-GB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43EBF-35C5-4B41-AE8A-C972B1DE5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7" y="2619593"/>
            <a:ext cx="3133901" cy="3096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66F508-C68C-4663-8501-FDFABD306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131" y="2619593"/>
            <a:ext cx="5971318" cy="280019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AAE065-63A1-4AC7-B76D-B17000EB8C1A}"/>
              </a:ext>
            </a:extLst>
          </p:cNvPr>
          <p:cNvCxnSpPr>
            <a:cxnSpLocks/>
          </p:cNvCxnSpPr>
          <p:nvPr/>
        </p:nvCxnSpPr>
        <p:spPr>
          <a:xfrm flipV="1">
            <a:off x="4696287" y="5206724"/>
            <a:ext cx="497150" cy="101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5740A9-92D1-449B-9B25-F6DAF0BEAE0C}"/>
              </a:ext>
            </a:extLst>
          </p:cNvPr>
          <p:cNvSpPr txBox="1"/>
          <p:nvPr/>
        </p:nvSpPr>
        <p:spPr>
          <a:xfrm>
            <a:off x="4412202" y="6226404"/>
            <a:ext cx="692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Evidence must show the date of travel, a journey summary and the price</a:t>
            </a:r>
          </a:p>
        </p:txBody>
      </p:sp>
    </p:spTree>
    <p:extLst>
      <p:ext uri="{BB962C8B-B14F-4D97-AF65-F5344CB8AC3E}">
        <p14:creationId xmlns:p14="http://schemas.microsoft.com/office/powerpoint/2010/main" val="345454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1A5732D6-1F8B-F243-B263-90750F593B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BE252-3630-8737-F357-CBA349063C01}"/>
              </a:ext>
            </a:extLst>
          </p:cNvPr>
          <p:cNvSpPr txBox="1"/>
          <p:nvPr/>
        </p:nvSpPr>
        <p:spPr>
          <a:xfrm>
            <a:off x="383357" y="1149338"/>
            <a:ext cx="11425286" cy="77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r>
              <a:rPr lang="en-US" sz="2000" u="sng" dirty="0"/>
              <a:t>Society Subscription Fund</a:t>
            </a:r>
          </a:p>
          <a:p>
            <a:endParaRPr lang="en-US" sz="14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Society Raises Funds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Membership Subscriptions </a:t>
            </a:r>
            <a:r>
              <a:rPr lang="en-US" sz="1600" dirty="0"/>
              <a:t>– credited weekly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Events</a:t>
            </a:r>
            <a:r>
              <a:rPr lang="en-US" sz="1600" dirty="0"/>
              <a:t> – ticket income is received AFTER the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Sponsorships</a:t>
            </a:r>
            <a:r>
              <a:rPr lang="en-US" sz="1600" dirty="0"/>
              <a:t> - credited when received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Donations</a:t>
            </a:r>
            <a:r>
              <a:rPr lang="en-US" sz="1600" dirty="0"/>
              <a:t> – credited when received</a:t>
            </a:r>
          </a:p>
          <a:p>
            <a:endParaRPr lang="en-US" sz="1600" dirty="0"/>
          </a:p>
          <a:p>
            <a:r>
              <a:rPr lang="en-US" sz="1600" dirty="0"/>
              <a:t>This money is paid into your society fund account via the SU bank.  It is funds held in our books – there is no direct access to the money.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Society Spends Funds	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Events &amp; Socials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Other </a:t>
            </a:r>
            <a:r>
              <a:rPr lang="en-US" sz="1600" dirty="0" err="1"/>
              <a:t>e.g</a:t>
            </a:r>
            <a:r>
              <a:rPr lang="en-US" sz="1600" dirty="0"/>
              <a:t> speaker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r>
              <a:rPr lang="en-US" sz="1600" dirty="0"/>
              <a:t>Society expenditure is made by a member spending their own money or by asking the SU to pay an invoice or by asking the SU to order and pay for goods on the society’s behalf. </a:t>
            </a:r>
          </a:p>
          <a:p>
            <a:endParaRPr lang="en-US" sz="1600" dirty="0"/>
          </a:p>
          <a:p>
            <a:r>
              <a:rPr lang="en-US" sz="1600" dirty="0"/>
              <a:t>The society submits receipts/invoices to the SU using our Student Group Finance System and the money is refunded to the society member/the invoice is paid/the goods are ordered and paid for.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92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A517F662-0621-1741-0858-CAEB1CE4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6A84E-F2FF-48BF-7CA1-2BE2FDDF0A73}"/>
              </a:ext>
            </a:extLst>
          </p:cNvPr>
          <p:cNvSpPr txBox="1"/>
          <p:nvPr/>
        </p:nvSpPr>
        <p:spPr>
          <a:xfrm>
            <a:off x="383357" y="631596"/>
            <a:ext cx="114252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3BFCF-DC9A-47D8-9C57-CC9F2866913E}"/>
              </a:ext>
            </a:extLst>
          </p:cNvPr>
          <p:cNvSpPr txBox="1"/>
          <p:nvPr/>
        </p:nvSpPr>
        <p:spPr>
          <a:xfrm>
            <a:off x="914401" y="2967335"/>
            <a:ext cx="101738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Thank you.</a:t>
            </a:r>
          </a:p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8477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1A5732D6-1F8B-F243-B263-90750F593B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BE252-3630-8737-F357-CBA349063C01}"/>
              </a:ext>
            </a:extLst>
          </p:cNvPr>
          <p:cNvSpPr txBox="1"/>
          <p:nvPr/>
        </p:nvSpPr>
        <p:spPr>
          <a:xfrm>
            <a:off x="449192" y="1078317"/>
            <a:ext cx="11425286" cy="783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r>
              <a:rPr lang="en-US" sz="2000" u="sng" dirty="0"/>
              <a:t>Society Grant Fund</a:t>
            </a:r>
          </a:p>
          <a:p>
            <a:endParaRPr lang="en-US" sz="20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Society applies for Development Grant from the SU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Specific expenditure only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VAT not reclaimable – society pays  full amount</a:t>
            </a:r>
          </a:p>
          <a:p>
            <a:endParaRPr lang="en-US" sz="1600" dirty="0"/>
          </a:p>
          <a:p>
            <a:r>
              <a:rPr lang="en-US" sz="1600" dirty="0"/>
              <a:t>This money is paid into your society grant fund account via the SU bank.  It is funds held in our books – there is no direct access to the money.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Society spends Development Fund	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Specific agreed expenditure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Must be approved before committing to the expenditure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Expenditure on food </a:t>
            </a:r>
            <a:r>
              <a:rPr lang="en-US" sz="1600" b="1" dirty="0"/>
              <a:t>must not </a:t>
            </a:r>
            <a:r>
              <a:rPr lang="en-US" sz="1600" dirty="0"/>
              <a:t>exceed £100 and the event should be open to everyone</a:t>
            </a:r>
          </a:p>
          <a:p>
            <a:pPr lvl="1"/>
            <a:endParaRPr lang="en-US" sz="1600" dirty="0"/>
          </a:p>
          <a:p>
            <a:r>
              <a:rPr lang="en-US" sz="1600" dirty="0"/>
              <a:t>Society grant expenditure is made by a member spending their own money or by asking the SU to pay an invoice or by asking the  SU to order and pay for goods on the society’s behalf. </a:t>
            </a:r>
          </a:p>
          <a:p>
            <a:endParaRPr lang="en-US" sz="1600" dirty="0"/>
          </a:p>
          <a:p>
            <a:r>
              <a:rPr lang="en-US" sz="1600" dirty="0"/>
              <a:t>The Society submits receipts/invoices to the SU using our Student Group Finance System and the money is refunded to the society member/ the invoice is paid/the goods are ordered and paid for.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69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1A5732D6-1F8B-F243-B263-90750F593B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BE252-3630-8737-F357-CBA349063C01}"/>
              </a:ext>
            </a:extLst>
          </p:cNvPr>
          <p:cNvSpPr txBox="1"/>
          <p:nvPr/>
        </p:nvSpPr>
        <p:spPr>
          <a:xfrm>
            <a:off x="449192" y="1078317"/>
            <a:ext cx="1142528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r>
              <a:rPr lang="en-US" sz="2000" b="1" u="sng" dirty="0">
                <a:solidFill>
                  <a:srgbClr val="FF0000"/>
                </a:solidFill>
              </a:rPr>
              <a:t>VAT</a:t>
            </a:r>
          </a:p>
          <a:p>
            <a:endParaRPr lang="en-US" sz="2000" u="sng" dirty="0"/>
          </a:p>
          <a:p>
            <a:r>
              <a:rPr lang="en-US" sz="2000" b="1" dirty="0"/>
              <a:t>For Vatable goods, the purchase cost will be made up as follows: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NET Price		£100.00	  100%</a:t>
            </a:r>
          </a:p>
          <a:p>
            <a:r>
              <a:rPr lang="en-US" sz="2000" b="1" dirty="0"/>
              <a:t>VAT ADDED		</a:t>
            </a:r>
            <a:r>
              <a:rPr lang="en-US" sz="2000" b="1" u="sng" dirty="0"/>
              <a:t> £20.00</a:t>
            </a:r>
            <a:r>
              <a:rPr lang="en-US" sz="2000" b="1" dirty="0"/>
              <a:t>	   </a:t>
            </a:r>
            <a:r>
              <a:rPr lang="en-US" sz="2000" b="1" u="sng" dirty="0"/>
              <a:t>20%</a:t>
            </a:r>
          </a:p>
          <a:p>
            <a:r>
              <a:rPr lang="en-US" sz="2000" b="1" dirty="0"/>
              <a:t>GROSS Price		£120.00	  120%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44647-613A-4189-826E-6567A863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052" y="2903982"/>
            <a:ext cx="6044956" cy="33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4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1A5732D6-1F8B-F243-B263-90750F593B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BE252-3630-8737-F357-CBA349063C01}"/>
              </a:ext>
            </a:extLst>
          </p:cNvPr>
          <p:cNvSpPr txBox="1"/>
          <p:nvPr/>
        </p:nvSpPr>
        <p:spPr>
          <a:xfrm>
            <a:off x="383357" y="631596"/>
            <a:ext cx="11425286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r>
              <a:rPr lang="en-US" sz="2000" u="sng" dirty="0"/>
              <a:t>Income </a:t>
            </a:r>
          </a:p>
          <a:p>
            <a:endParaRPr lang="en-US" sz="2000" u="sng" dirty="0"/>
          </a:p>
          <a:p>
            <a:r>
              <a:rPr lang="en-US" sz="2000" dirty="0"/>
              <a:t>The following income is subject to VAT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Membership Subscriptions	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Tickets for Events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Sponsorship</a:t>
            </a:r>
          </a:p>
          <a:p>
            <a:pPr lvl="1"/>
            <a:endParaRPr lang="en-US" sz="2000" dirty="0"/>
          </a:p>
          <a:p>
            <a:r>
              <a:rPr lang="en-US" sz="2000" dirty="0"/>
              <a:t>This means that your society will receive the income NET of VAT of 20%</a:t>
            </a:r>
          </a:p>
          <a:p>
            <a:endParaRPr lang="en-US" sz="2000" dirty="0"/>
          </a:p>
          <a:p>
            <a:r>
              <a:rPr lang="en-US" sz="2000" dirty="0"/>
              <a:t>So if your membership is £5.00 this represents 120% - The membership price 100% plus VAT at 20%</a:t>
            </a:r>
          </a:p>
          <a:p>
            <a:endParaRPr lang="en-US" sz="2000" dirty="0"/>
          </a:p>
          <a:p>
            <a:r>
              <a:rPr lang="en-US" sz="2000" dirty="0"/>
              <a:t>Your society will therefore actually receive £5.00 / 120% x 100%  =  £4.16</a:t>
            </a:r>
          </a:p>
          <a:p>
            <a:endParaRPr lang="en-US" sz="2000" dirty="0"/>
          </a:p>
          <a:p>
            <a:r>
              <a:rPr lang="en-US" sz="2000" dirty="0"/>
              <a:t>If you  secure sponsorship of £350 your society will actually receive  £350 / 120% x 100% = £291.66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1A5732D6-1F8B-F243-B263-90750F593B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BE252-3630-8737-F357-CBA349063C01}"/>
              </a:ext>
            </a:extLst>
          </p:cNvPr>
          <p:cNvSpPr txBox="1"/>
          <p:nvPr/>
        </p:nvSpPr>
        <p:spPr>
          <a:xfrm>
            <a:off x="383357" y="631596"/>
            <a:ext cx="11425286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r>
              <a:rPr lang="en-US" sz="2000" u="sng" dirty="0"/>
              <a:t>Expenditure</a:t>
            </a:r>
          </a:p>
          <a:p>
            <a:endParaRPr lang="en-US" sz="2000" u="sng" dirty="0"/>
          </a:p>
          <a:p>
            <a:r>
              <a:rPr lang="en-US" sz="2000" dirty="0"/>
              <a:t>Society expenditure is subject to VAT</a:t>
            </a:r>
          </a:p>
          <a:p>
            <a:endParaRPr lang="en-US" sz="2000" dirty="0"/>
          </a:p>
          <a:p>
            <a:r>
              <a:rPr lang="en-US" sz="2000" dirty="0"/>
              <a:t>The SU can reclaim the VAT so your society will only be charged the NET amount of your expenditure</a:t>
            </a:r>
          </a:p>
          <a:p>
            <a:endParaRPr lang="en-US" sz="2000" dirty="0"/>
          </a:p>
          <a:p>
            <a:r>
              <a:rPr lang="en-US" sz="2000" dirty="0"/>
              <a:t>If your society makes expenditure with a total cost of £650.00 including VAT (120%)</a:t>
            </a:r>
          </a:p>
          <a:p>
            <a:endParaRPr lang="en-US" sz="2000" dirty="0"/>
          </a:p>
          <a:p>
            <a:r>
              <a:rPr lang="en-US" sz="2000" dirty="0"/>
              <a:t>Your society will be charged  £650 / 120% x 100%  =  £541.66</a:t>
            </a:r>
          </a:p>
          <a:p>
            <a:endParaRPr lang="en-US" sz="2000" dirty="0"/>
          </a:p>
          <a:p>
            <a:r>
              <a:rPr lang="en-US" sz="2000" dirty="0"/>
              <a:t>This will only be the case </a:t>
            </a:r>
            <a:r>
              <a:rPr lang="en-US" sz="2000" dirty="0">
                <a:solidFill>
                  <a:srgbClr val="FF0000"/>
                </a:solidFill>
              </a:rPr>
              <a:t>IF YOU SUBMIT A VALID VAT RECEIPT FOR YOUR EXPENDITURE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Without the VAT receipt the SU is unable to reclaim the VAT and will have to charge your society £650.00</a:t>
            </a:r>
          </a:p>
          <a:p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1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1A5732D6-1F8B-F243-B263-90750F593B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BE252-3630-8737-F357-CBA349063C01}"/>
              </a:ext>
            </a:extLst>
          </p:cNvPr>
          <p:cNvSpPr txBox="1"/>
          <p:nvPr/>
        </p:nvSpPr>
        <p:spPr>
          <a:xfrm>
            <a:off x="383357" y="631596"/>
            <a:ext cx="11425286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u="sng" dirty="0"/>
          </a:p>
          <a:p>
            <a:r>
              <a:rPr lang="en-US" sz="2000" u="sng" dirty="0"/>
              <a:t>Some Things to Do</a:t>
            </a:r>
          </a:p>
          <a:p>
            <a:endParaRPr lang="en-US" sz="2000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Always include a full VAT receipt if possible – ask the supplier.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Keep records of your income and expenditure so that you are aware of your society balance. Use the budget template you will find online.    </a:t>
            </a:r>
            <a:endParaRPr lang="en-US" sz="2000" i="1" dirty="0">
              <a:highlight>
                <a:srgbClr val="FFFF00"/>
              </a:highlight>
            </a:endParaRPr>
          </a:p>
          <a:p>
            <a:endParaRPr lang="en-US" sz="2000" i="1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Check with the SU before you commit to expenditure if you are unsure.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If you are approving other member’s reimbursement claims, do it in good time so that they are not out of pocket.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Use the Event budget template for large events. This type of event and the budget relating to it MUST be approved by the SU before any expenditure can be made. </a:t>
            </a:r>
            <a:endParaRPr lang="en-US" sz="2000" i="1" dirty="0">
              <a:highlight>
                <a:srgbClr val="FFFF00"/>
              </a:highlight>
            </a:endParaRPr>
          </a:p>
          <a:p>
            <a:endParaRPr lang="en-US" sz="2000" i="1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0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1A5732D6-1F8B-F243-B263-90750F593B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BE252-3630-8737-F357-CBA349063C01}"/>
              </a:ext>
            </a:extLst>
          </p:cNvPr>
          <p:cNvSpPr txBox="1"/>
          <p:nvPr/>
        </p:nvSpPr>
        <p:spPr>
          <a:xfrm>
            <a:off x="383357" y="631596"/>
            <a:ext cx="11425286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u="sng" dirty="0"/>
          </a:p>
          <a:p>
            <a:r>
              <a:rPr lang="en-US" sz="2000" u="sng" dirty="0"/>
              <a:t>Some things </a:t>
            </a:r>
            <a:r>
              <a:rPr lang="en-US" sz="2000" u="sng" dirty="0">
                <a:solidFill>
                  <a:srgbClr val="FF0000"/>
                </a:solidFill>
              </a:rPr>
              <a:t>NOT</a:t>
            </a:r>
            <a:r>
              <a:rPr lang="en-US" sz="2000" u="sng" dirty="0"/>
              <a:t> to do</a:t>
            </a:r>
          </a:p>
          <a:p>
            <a:endParaRPr lang="en-US" sz="2000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Never pay society money into your own bank account (</a:t>
            </a:r>
            <a:r>
              <a:rPr lang="en-US" sz="2000" dirty="0" err="1"/>
              <a:t>e.g</a:t>
            </a:r>
            <a:r>
              <a:rPr lang="en-US" sz="2000" dirty="0"/>
              <a:t> funds raised).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Do not give the SU bank account number to anyone who has agreed to give your society funds.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Sponsorship and Donations   </a:t>
            </a:r>
            <a:r>
              <a:rPr lang="en-US" sz="2000" dirty="0"/>
              <a:t>– follow the procedure which you will find in your handbook.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Cash raised </a:t>
            </a:r>
            <a:r>
              <a:rPr lang="en-US" sz="2000" dirty="0"/>
              <a:t>– to be taken to the SU office and counted there. See your handbook.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Never sign contracts on behalf of the society. Send to the SU.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Fundraising for UK Registered Charities only and seek their permission in writing as per your handbook.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en-US" sz="2000" u="sng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37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orange text&#10;&#10;Description automatically generated">
            <a:extLst>
              <a:ext uri="{FF2B5EF4-FFF2-40B4-BE49-F238E27FC236}">
                <a16:creationId xmlns:a16="http://schemas.microsoft.com/office/drawing/2014/main" id="{1A5732D6-1F8B-F243-B263-90750F593B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BE252-3630-8737-F357-CBA349063C01}"/>
              </a:ext>
            </a:extLst>
          </p:cNvPr>
          <p:cNvSpPr txBox="1"/>
          <p:nvPr/>
        </p:nvSpPr>
        <p:spPr>
          <a:xfrm>
            <a:off x="383357" y="631596"/>
            <a:ext cx="11425286" cy="606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Club and Society Finance Overview</a:t>
            </a:r>
          </a:p>
          <a:p>
            <a:pPr algn="ctr"/>
            <a:endParaRPr lang="en-US" sz="1100" u="sng" dirty="0"/>
          </a:p>
          <a:p>
            <a:endParaRPr lang="en-US" sz="2000" u="sng" dirty="0"/>
          </a:p>
          <a:p>
            <a:endParaRPr lang="en-US" sz="2000" u="sng" dirty="0"/>
          </a:p>
          <a:p>
            <a:r>
              <a:rPr lang="en-US" sz="2800" b="1" u="sng" dirty="0"/>
              <a:t>An Introduction to Student Group Finances (SGF)</a:t>
            </a:r>
            <a:endParaRPr lang="en-US" sz="20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r>
              <a:rPr lang="en-GB" sz="1600" b="1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SGF allows committee members of societies and members of sport clubs to submit finance requests. </a:t>
            </a:r>
          </a:p>
          <a:p>
            <a:endParaRPr lang="en-GB" sz="2000" b="1" kern="100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access SGF - Login to the citystudents.co.uk website and then go to your society/sport club page. </a:t>
            </a:r>
          </a:p>
          <a:p>
            <a:endParaRPr lang="en-GB" sz="1600" kern="100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 to the bottom of the page and click on ‘Finance requests’. </a:t>
            </a:r>
          </a:p>
          <a:p>
            <a:endParaRPr lang="en-GB" sz="1600" kern="100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kern="1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by Step instructions are available on the SU website.</a:t>
            </a:r>
          </a:p>
          <a:p>
            <a:endParaRPr lang="en-GB" sz="1600" kern="100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100" b="1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Finance Requests</a:t>
            </a:r>
            <a:r>
              <a:rPr lang="en-GB" sz="1100" b="1" kern="1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b="1" kern="100" dirty="0">
              <a:solidFill>
                <a:srgbClr val="21252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kern="100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4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GB" sz="1400" b="1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 Request </a:t>
            </a:r>
            <a:r>
              <a:rPr lang="en-GB" sz="14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reimbursement of expenses or request for the Students’ Union to pay a supplier invoice. 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4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4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GB" sz="1400" b="1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Request </a:t>
            </a:r>
            <a:r>
              <a:rPr lang="en-GB" sz="14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for the Students’ Union to place the order and process the payment. 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4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GB" sz="1400" b="1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 Invoice </a:t>
            </a:r>
            <a:r>
              <a:rPr lang="en-GB" sz="14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for the Students’ Union to raise a sales invoice for income.  For example, sponsorship or donation.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65C29-1174-423E-AF01-22D37F978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98" y="3516158"/>
            <a:ext cx="2844598" cy="7744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BFAF1C-8FCB-440E-BD93-27BE4C78C2E5}"/>
              </a:ext>
            </a:extLst>
          </p:cNvPr>
          <p:cNvCxnSpPr/>
          <p:nvPr/>
        </p:nvCxnSpPr>
        <p:spPr>
          <a:xfrm>
            <a:off x="4039340" y="3986074"/>
            <a:ext cx="2565646" cy="13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0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640180C94E14BA2422EE199C5A9B4" ma:contentTypeVersion="7" ma:contentTypeDescription="Create a new document." ma:contentTypeScope="" ma:versionID="2de54bf61be862876c7ed22df05cb695">
  <xsd:schema xmlns:xsd="http://www.w3.org/2001/XMLSchema" xmlns:xs="http://www.w3.org/2001/XMLSchema" xmlns:p="http://schemas.microsoft.com/office/2006/metadata/properties" xmlns:ns2="14c2cfe9-6074-42f2-a886-b2703f82d0bd" targetNamespace="http://schemas.microsoft.com/office/2006/metadata/properties" ma:root="true" ma:fieldsID="00e91f5f0d10c738d2603f1e769c9dc0" ns2:_="">
    <xsd:import namespace="14c2cfe9-6074-42f2-a886-b2703f82d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2cfe9-6074-42f2-a886-b2703f82d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D748C-E6A2-438F-872E-98AC96A42505}">
  <ds:schemaRefs>
    <ds:schemaRef ds:uri="http://schemas.microsoft.com/office/2006/metadata/properties"/>
    <ds:schemaRef ds:uri="http://schemas.microsoft.com/office/infopath/2007/PartnerControls"/>
    <ds:schemaRef ds:uri="d1eba387-b4f5-4ff1-9d1c-6b1a0d067651"/>
    <ds:schemaRef ds:uri="5b30a98f-ef7d-4e47-ba77-53881e388f58"/>
  </ds:schemaRefs>
</ds:datastoreItem>
</file>

<file path=customXml/itemProps2.xml><?xml version="1.0" encoding="utf-8"?>
<ds:datastoreItem xmlns:ds="http://schemas.openxmlformats.org/officeDocument/2006/customXml" ds:itemID="{0CAE640E-9EDC-49CF-AB27-3C6B9505EC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0E713C-074E-4F71-A779-CEDCCCEFAE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1551</Words>
  <Application>Microsoft Office PowerPoint</Application>
  <PresentationFormat>Widescreen</PresentationFormat>
  <Paragraphs>282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Clubs and Societies' Finance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Chris</dc:creator>
  <cp:lastModifiedBy>Patel, Nisha</cp:lastModifiedBy>
  <cp:revision>43</cp:revision>
  <dcterms:created xsi:type="dcterms:W3CDTF">2023-08-09T13:28:14Z</dcterms:created>
  <dcterms:modified xsi:type="dcterms:W3CDTF">2024-06-18T08:09:23Z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2024-02-23T13:51:10Z</vt:lpwstr>
  </property>
  <property fmtid="{D5CDD505-2E9C-101B-9397-08002B2CF9AE}" pid="4" name="MSIP_Label_06c24981-b6df-48f8-949b-0896357b9b03_Method">
    <vt:lpwstr>Standard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d81d0561-cc37-457a-9875-e87cc4760126</vt:lpwstr>
  </property>
  <property fmtid="{D5CDD505-2E9C-101B-9397-08002B2CF9AE}" pid="8" name="MSIP_Label_06c24981-b6df-48f8-949b-0896357b9b03_ContentBits">
    <vt:lpwstr>0</vt:lpwstr>
  </property>
  <property fmtid="{D5CDD505-2E9C-101B-9397-08002B2CF9AE}" pid="9" name="ContentTypeId">
    <vt:lpwstr>0x010100CF2640180C94E14BA2422EE199C5A9B4</vt:lpwstr>
  </property>
</Properties>
</file>