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A_BDA2DD49.xml" ContentType="application/vnd.ms-powerpoint.comments+xml"/>
  <Override PartName="/ppt/comments/modernComment_108_37D3C8B3.xml" ContentType="application/vnd.ms-powerpoint.comments+xml"/>
  <Override PartName="/ppt/comments/modernComment_111_D3645CDF.xml" ContentType="application/vnd.ms-powerpoint.comments+xml"/>
  <Override PartName="/ppt/comments/modernComment_112_8790D8CB.xml" ContentType="application/vnd.ms-powerpoint.comments+xml"/>
  <Override PartName="/ppt/comments/modernComment_113_E32BC2C0.xml" ContentType="application/vnd.ms-powerpoint.comments+xml"/>
  <Override PartName="/ppt/comments/modernComment_114_339F49C4.xml" ContentType="application/vnd.ms-powerpoint.comments+xml"/>
  <Override PartName="/ppt/comments/modernComment_115_4DA7C829.xml" ContentType="application/vnd.ms-powerpoint.comments+xml"/>
  <Override PartName="/ppt/comments/modernComment_116_808DC40.xml" ContentType="application/vnd.ms-powerpoint.comments+xml"/>
  <Override PartName="/ppt/comments/modernComment_117_8800837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82" r:id="rId6"/>
    <p:sldId id="269" r:id="rId7"/>
    <p:sldId id="267" r:id="rId8"/>
    <p:sldId id="266" r:id="rId9"/>
    <p:sldId id="268" r:id="rId10"/>
    <p:sldId id="264" r:id="rId11"/>
    <p:sldId id="273" r:id="rId12"/>
    <p:sldId id="274" r:id="rId13"/>
    <p:sldId id="275" r:id="rId14"/>
    <p:sldId id="276" r:id="rId15"/>
    <p:sldId id="277" r:id="rId16"/>
    <p:sldId id="278" r:id="rId17"/>
    <p:sldId id="279" r:id="rId18"/>
    <p:sldId id="271" r:id="rId19"/>
    <p:sldId id="281" r:id="rId20"/>
    <p:sldId id="284"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B28E9E-962C-2C12-04DD-2D7210DDC1C3}" name="Ginger, Ryan" initials="GR" userId="S::ryan.ginger@city.ac.uk::02a1e901-2559-46cc-ba75-122a18e306b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0932AA-C7D1-630E-FFE6-1AEA29D33375}" v="1" dt="2024-06-10T14:43:03.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p:scale>
          <a:sx n="100" d="100"/>
          <a:sy n="100" d="100"/>
        </p:scale>
        <p:origin x="132" y="306"/>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4.xml" Id="rId8"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tableStyles" Target="tableStyles.xml" Id="rId26" /><Relationship Type="http://schemas.openxmlformats.org/officeDocument/2006/relationships/customXml" Target="../customXml/item3.xml" Id="rId3" /><Relationship Type="http://schemas.openxmlformats.org/officeDocument/2006/relationships/slide" Target="slides/slide17.xml" Id="rId21"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theme" Target="theme/theme1.xml" Id="rId25"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microsoft.com/office/2018/10/relationships/authors" Target="authors.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viewProps" Target="viewProps.xml" Id="rId24"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presProps" Target="presProps.xml" Id="rId23" /><Relationship Type="http://schemas.microsoft.com/office/2015/10/relationships/revisionInfo" Target="revisionInfo.xml" Id="rId28"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s>
</file>

<file path=ppt/comments/modernComment_108_37D3C8B3.xml><?xml version="1.0" encoding="utf-8"?>
<p188:cmLst xmlns:a="http://schemas.openxmlformats.org/drawingml/2006/main" xmlns:r="http://schemas.openxmlformats.org/officeDocument/2006/relationships" xmlns:p188="http://schemas.microsoft.com/office/powerpoint/2018/8/main">
  <p188:cm id="{81433DC9-7F76-43DA-81DA-CCA6311E869C}"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1_D3645CDF.xml><?xml version="1.0" encoding="utf-8"?>
<p188:cmLst xmlns:a="http://schemas.openxmlformats.org/drawingml/2006/main" xmlns:r="http://schemas.openxmlformats.org/officeDocument/2006/relationships" xmlns:p188="http://schemas.microsoft.com/office/powerpoint/2018/8/main">
  <p188:cm id="{E59DC7F4-4404-4FC9-A9C1-7769BFDBAE76}"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2_8790D8CB.xml><?xml version="1.0" encoding="utf-8"?>
<p188:cmLst xmlns:a="http://schemas.openxmlformats.org/drawingml/2006/main" xmlns:r="http://schemas.openxmlformats.org/officeDocument/2006/relationships" xmlns:p188="http://schemas.microsoft.com/office/powerpoint/2018/8/main">
  <p188:cm id="{036F8469-C1F5-4F84-B82F-661613C62769}"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3_E32BC2C0.xml><?xml version="1.0" encoding="utf-8"?>
<p188:cmLst xmlns:a="http://schemas.openxmlformats.org/drawingml/2006/main" xmlns:r="http://schemas.openxmlformats.org/officeDocument/2006/relationships" xmlns:p188="http://schemas.microsoft.com/office/powerpoint/2018/8/main">
  <p188:cm id="{7C097FC9-02FE-4FC5-AE1C-469F73CA44FD}"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4_339F49C4.xml><?xml version="1.0" encoding="utf-8"?>
<p188:cmLst xmlns:a="http://schemas.openxmlformats.org/drawingml/2006/main" xmlns:r="http://schemas.openxmlformats.org/officeDocument/2006/relationships" xmlns:p188="http://schemas.microsoft.com/office/powerpoint/2018/8/main">
  <p188:cm id="{89581155-DEDF-41E1-B68D-13C26224EEBE}"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5_4DA7C829.xml><?xml version="1.0" encoding="utf-8"?>
<p188:cmLst xmlns:a="http://schemas.openxmlformats.org/drawingml/2006/main" xmlns:r="http://schemas.openxmlformats.org/officeDocument/2006/relationships" xmlns:p188="http://schemas.microsoft.com/office/powerpoint/2018/8/main">
  <p188:cm id="{0C1030B3-F7BA-4615-A06C-4C91950C864B}"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6_808DC40.xml><?xml version="1.0" encoding="utf-8"?>
<p188:cmLst xmlns:a="http://schemas.openxmlformats.org/drawingml/2006/main" xmlns:r="http://schemas.openxmlformats.org/officeDocument/2006/relationships" xmlns:p188="http://schemas.microsoft.com/office/powerpoint/2018/8/main">
  <p188:cm id="{CA9FB578-E8E1-41AA-885D-2C32BF9434B2}"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7_88008376.xml><?xml version="1.0" encoding="utf-8"?>
<p188:cmLst xmlns:a="http://schemas.openxmlformats.org/drawingml/2006/main" xmlns:r="http://schemas.openxmlformats.org/officeDocument/2006/relationships" xmlns:p188="http://schemas.microsoft.com/office/powerpoint/2018/8/main">
  <p188:cm id="{8BBFFC7B-1091-4104-862B-A9F4D326143C}"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comments/modernComment_11A_BDA2DD49.xml><?xml version="1.0" encoding="utf-8"?>
<p188:cmLst xmlns:a="http://schemas.openxmlformats.org/drawingml/2006/main" xmlns:r="http://schemas.openxmlformats.org/officeDocument/2006/relationships" xmlns:p188="http://schemas.microsoft.com/office/powerpoint/2018/8/main">
  <p188:cm id="{1D75184B-414C-4EE1-9C1E-7ACF859B4C40}" authorId="{DBB28E9E-962C-2C12-04DD-2D7210DDC1C3}" created="2024-06-03T17:45:01.287">
    <pc:sldMkLst xmlns:pc="http://schemas.microsoft.com/office/powerpoint/2013/main/command">
      <pc:docMk/>
      <pc:sldMk cId="936626355" sldId="264"/>
    </pc:sldMkLst>
    <p188:txBody>
      <a:bodyPr/>
      <a:lstStyle/>
      <a:p>
        <a:r>
          <a:rPr lang="en-US"/>
          <a:t>[@DeVaughan, Josh] Do you have the pics of the officers? I need to add to the ppt.</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3_E32BC2C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4_339F49C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5_4DA7C82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6_808DC4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7_8800837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citystudents.co.uk/community/groups/hub/" TargetMode="External"/><Relationship Id="rId2" Type="http://schemas.microsoft.com/office/2018/10/relationships/comments" Target="../comments/modernComment_11A_BDA2DD49.xml"/><Relationship Id="rId1" Type="http://schemas.openxmlformats.org/officeDocument/2006/relationships/slideLayout" Target="../slideLayouts/slideLayout2.xml"/><Relationship Id="rId6" Type="http://schemas.openxmlformats.org/officeDocument/2006/relationships/hyperlink" Target="https://www.citystudents.co.uk/pageassets/community/groups/hub/Societies_Handbook_2425_CLEAN.pdf" TargetMode="External"/><Relationship Id="rId5" Type="http://schemas.openxmlformats.org/officeDocument/2006/relationships/hyperlink" Target="https://www.city.ac.uk/__data/assets/pdf_file/0020/709121/Freedom_of_Speech_Code_website_2022_2023.pdf" TargetMode="External"/><Relationship Id="rId4" Type="http://schemas.openxmlformats.org/officeDocument/2006/relationships/hyperlink" Target="https://www.citystudents.co.uk/pageassets/union/governance/policies/SU_External_Speakers_Policy_Approved_Oct22.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8_37D3C8B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1_D3645CDF.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12_8790D8CB.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280917" y="2995165"/>
            <a:ext cx="6506966" cy="1220145"/>
          </a:xfrm>
        </p:spPr>
        <p:txBody>
          <a:bodyPr>
            <a:normAutofit fontScale="90000"/>
          </a:bodyPr>
          <a:lstStyle/>
          <a:p>
            <a:r>
              <a:rPr lang="en-US" b="1" dirty="0">
                <a:latin typeface="Arial Black"/>
                <a:cs typeface="Arial Black" panose="020B0604020202020204" pitchFamily="34" charset="0"/>
              </a:rPr>
              <a:t>Navigating the External Speakers Process</a:t>
            </a:r>
            <a:endParaRPr lang="en-US" b="1" dirty="0">
              <a:latin typeface="Arial Black" panose="020B0604020202020204" pitchFamily="34" charset="0"/>
              <a:cs typeface="Arial Black" panose="020B0604020202020204" pitchFamily="34" charset="0"/>
            </a:endParaRPr>
          </a:p>
        </p:txBody>
      </p:sp>
      <p:sp>
        <p:nvSpPr>
          <p:cNvPr id="3" name="Subtitle 2">
            <a:extLst>
              <a:ext uri="{FF2B5EF4-FFF2-40B4-BE49-F238E27FC236}">
                <a16:creationId xmlns:a16="http://schemas.microsoft.com/office/drawing/2014/main" id="{D898F95A-4348-B68D-01E2-2FC9D2048969}"/>
              </a:ext>
            </a:extLst>
          </p:cNvPr>
          <p:cNvSpPr>
            <a:spLocks noGrp="1"/>
          </p:cNvSpPr>
          <p:nvPr>
            <p:ph type="subTitle" idx="1"/>
          </p:nvPr>
        </p:nvSpPr>
        <p:spPr>
          <a:xfrm>
            <a:off x="5280917" y="4469258"/>
            <a:ext cx="6506966" cy="531688"/>
          </a:xfrm>
        </p:spPr>
        <p:txBody>
          <a:bodyPr/>
          <a:lstStyle/>
          <a:p>
            <a:r>
              <a:rPr lang="en-US" dirty="0">
                <a:latin typeface="Arial" panose="020B0604020202020204" pitchFamily="34" charset="0"/>
                <a:cs typeface="Arial" panose="020B0604020202020204" pitchFamily="34" charset="0"/>
              </a:rPr>
              <a:t>5</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June</a:t>
            </a:r>
          </a:p>
        </p:txBody>
      </p:sp>
    </p:spTree>
    <p:extLst>
      <p:ext uri="{BB962C8B-B14F-4D97-AF65-F5344CB8AC3E}">
        <p14:creationId xmlns:p14="http://schemas.microsoft.com/office/powerpoint/2010/main" val="2234256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3: Risk</a:t>
            </a:r>
          </a:p>
        </p:txBody>
      </p:sp>
      <p:sp>
        <p:nvSpPr>
          <p:cNvPr id="5" name="TextBox 4">
            <a:extLst>
              <a:ext uri="{FF2B5EF4-FFF2-40B4-BE49-F238E27FC236}">
                <a16:creationId xmlns:a16="http://schemas.microsoft.com/office/drawing/2014/main" id="{F4BF33FD-24EA-027D-F430-C77A866A8F0C}"/>
              </a:ext>
            </a:extLst>
          </p:cNvPr>
          <p:cNvSpPr txBox="1"/>
          <p:nvPr/>
        </p:nvSpPr>
        <p:spPr>
          <a:xfrm>
            <a:off x="138273" y="304721"/>
            <a:ext cx="768175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mn-lt"/>
                <a:cs typeface="+mn-lt"/>
              </a:rPr>
              <a:t>Once we have conducted our evaluation , we will give your event either a ‘low’ or a ‘high’ risk rating. Please note that high risk does not mean the event will be cancelled or the speaker rejected, just that we will help manage the risk and ensure the event can go ahead! </a:t>
            </a:r>
          </a:p>
          <a:p>
            <a:endParaRPr lang="en-US" sz="2000" dirty="0">
              <a:latin typeface="Arial"/>
              <a:ea typeface="+mn-lt"/>
              <a:cs typeface="+mn-lt"/>
            </a:endParaRPr>
          </a:p>
          <a:p>
            <a:r>
              <a:rPr lang="en-US" sz="2000" dirty="0">
                <a:latin typeface="Arial"/>
                <a:ea typeface="+mn-lt"/>
                <a:cs typeface="+mn-lt"/>
              </a:rPr>
              <a:t>If your event is considered high risk, </a:t>
            </a:r>
            <a:r>
              <a:rPr lang="en-US" sz="2000" b="1" dirty="0">
                <a:latin typeface="Arial"/>
                <a:ea typeface="+mn-lt"/>
                <a:cs typeface="+mn-lt"/>
              </a:rPr>
              <a:t>mitigations may be added to ensure the event can go ahead safely</a:t>
            </a:r>
            <a:r>
              <a:rPr lang="en-US" sz="2000" dirty="0">
                <a:latin typeface="Arial"/>
                <a:ea typeface="+mn-lt"/>
                <a:cs typeface="+mn-lt"/>
              </a:rPr>
              <a:t>. These mitigations will help your event run smoothly, and should anything happen, support you to manage any issues that arise.</a:t>
            </a:r>
          </a:p>
          <a:p>
            <a:endParaRPr lang="en-US" sz="2000" dirty="0">
              <a:latin typeface="Arial"/>
              <a:ea typeface="+mn-lt"/>
              <a:cs typeface="+mn-lt"/>
            </a:endParaRPr>
          </a:p>
          <a:p>
            <a:r>
              <a:rPr lang="en-US" sz="2000" b="1" dirty="0">
                <a:latin typeface="Arial"/>
                <a:ea typeface="+mn-lt"/>
                <a:cs typeface="+mn-lt"/>
              </a:rPr>
              <a:t>T</a:t>
            </a:r>
            <a:r>
              <a:rPr lang="en-GB" sz="2000" b="1" dirty="0">
                <a:latin typeface="Arial"/>
                <a:ea typeface="+mn-lt"/>
                <a:cs typeface="+mn-lt"/>
              </a:rPr>
              <a:t>he risk rating is not placed on the individual person invited but the conditions of the event that require mitigations to ensure attendees are free from harm.</a:t>
            </a:r>
            <a:endParaRPr lang="en-US" sz="2000" b="1" dirty="0">
              <a:latin typeface="Arial"/>
              <a:ea typeface="+mn-lt"/>
              <a:cs typeface="+mn-lt"/>
            </a:endParaRPr>
          </a:p>
        </p:txBody>
      </p:sp>
      <p:pic>
        <p:nvPicPr>
          <p:cNvPr id="4" name="Picture 3" descr="A group of women standing in a room&#10;&#10;Description automatically generated">
            <a:extLst>
              <a:ext uri="{FF2B5EF4-FFF2-40B4-BE49-F238E27FC236}">
                <a16:creationId xmlns:a16="http://schemas.microsoft.com/office/drawing/2014/main" id="{84784220-0220-82C3-DBFE-E708E9EB9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161" y="0"/>
            <a:ext cx="4152840" cy="2766830"/>
          </a:xfrm>
          <a:prstGeom prst="rect">
            <a:avLst/>
          </a:prstGeom>
        </p:spPr>
      </p:pic>
      <p:pic>
        <p:nvPicPr>
          <p:cNvPr id="7" name="Picture 6" descr="A person in an orange shirt handing a person a pair of shoes&#10;&#10;Description automatically generated">
            <a:extLst>
              <a:ext uri="{FF2B5EF4-FFF2-40B4-BE49-F238E27FC236}">
                <a16:creationId xmlns:a16="http://schemas.microsoft.com/office/drawing/2014/main" id="{C354DABE-43F9-D275-7262-6F68DD371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187" y="2766830"/>
            <a:ext cx="4160813" cy="2772142"/>
          </a:xfrm>
          <a:prstGeom prst="rect">
            <a:avLst/>
          </a:prstGeom>
        </p:spPr>
      </p:pic>
    </p:spTree>
    <p:extLst>
      <p:ext uri="{BB962C8B-B14F-4D97-AF65-F5344CB8AC3E}">
        <p14:creationId xmlns:p14="http://schemas.microsoft.com/office/powerpoint/2010/main" val="381129593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3: Risk</a:t>
            </a:r>
          </a:p>
        </p:txBody>
      </p:sp>
      <p:sp>
        <p:nvSpPr>
          <p:cNvPr id="5" name="TextBox 4">
            <a:extLst>
              <a:ext uri="{FF2B5EF4-FFF2-40B4-BE49-F238E27FC236}">
                <a16:creationId xmlns:a16="http://schemas.microsoft.com/office/drawing/2014/main" id="{F4BF33FD-24EA-027D-F430-C77A866A8F0C}"/>
              </a:ext>
            </a:extLst>
          </p:cNvPr>
          <p:cNvSpPr txBox="1"/>
          <p:nvPr/>
        </p:nvSpPr>
        <p:spPr>
          <a:xfrm>
            <a:off x="251534" y="200821"/>
            <a:ext cx="11489589"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ea typeface="+mn-lt"/>
                <a:cs typeface="Arial"/>
              </a:rPr>
              <a:t>Risk will be identified as low or high in relation to the following categories: </a:t>
            </a:r>
            <a:endParaRPr lang="en-US" sz="1400" dirty="0">
              <a:latin typeface="Arial"/>
              <a:ea typeface="+mn-lt"/>
              <a:cs typeface="Arial"/>
            </a:endParaRPr>
          </a:p>
          <a:p>
            <a:pPr>
              <a:spcAft>
                <a:spcPts val="600"/>
              </a:spcAft>
            </a:pPr>
            <a:r>
              <a:rPr lang="en-US" dirty="0">
                <a:latin typeface="Arial"/>
                <a:ea typeface="+mn-lt"/>
                <a:cs typeface="Arial"/>
              </a:rPr>
              <a:t>a) The speaker is linked to a proscribed </a:t>
            </a:r>
            <a:r>
              <a:rPr lang="en-US" dirty="0" err="1">
                <a:latin typeface="Arial"/>
                <a:ea typeface="+mn-lt"/>
                <a:cs typeface="Arial"/>
              </a:rPr>
              <a:t>organisation</a:t>
            </a:r>
            <a:r>
              <a:rPr lang="en-US" dirty="0">
                <a:latin typeface="Arial"/>
                <a:ea typeface="+mn-lt"/>
                <a:cs typeface="Arial"/>
              </a:rPr>
              <a:t> as defined in the Terrorism Act 2000. </a:t>
            </a:r>
            <a:endParaRPr lang="en-US" sz="1400" dirty="0">
              <a:latin typeface="Arial"/>
              <a:ea typeface="+mn-lt"/>
              <a:cs typeface="Arial"/>
            </a:endParaRPr>
          </a:p>
          <a:p>
            <a:pPr>
              <a:spcAft>
                <a:spcPts val="600"/>
              </a:spcAft>
            </a:pPr>
            <a:r>
              <a:rPr lang="en-US" dirty="0">
                <a:latin typeface="Arial"/>
                <a:ea typeface="+mn-lt"/>
                <a:cs typeface="Arial"/>
              </a:rPr>
              <a:t>b) The likelihood of the speaker’s presence at the event resulting in a platform for the expression of promotion of extremism or </a:t>
            </a:r>
            <a:r>
              <a:rPr lang="en-US" dirty="0" err="1">
                <a:latin typeface="Arial"/>
                <a:ea typeface="+mn-lt"/>
                <a:cs typeface="Arial"/>
              </a:rPr>
              <a:t>radicalisation</a:t>
            </a:r>
            <a:r>
              <a:rPr lang="en-US" dirty="0">
                <a:latin typeface="Arial"/>
                <a:ea typeface="+mn-lt"/>
                <a:cs typeface="Arial"/>
              </a:rPr>
              <a:t> as defined in the Charity Commissions Guidance. </a:t>
            </a:r>
            <a:endParaRPr lang="en-US" sz="1400" dirty="0">
              <a:latin typeface="Arial"/>
              <a:ea typeface="+mn-lt"/>
              <a:cs typeface="Arial"/>
            </a:endParaRPr>
          </a:p>
          <a:p>
            <a:pPr>
              <a:spcAft>
                <a:spcPts val="600"/>
              </a:spcAft>
            </a:pPr>
            <a:r>
              <a:rPr lang="en-US" dirty="0">
                <a:latin typeface="Arial"/>
                <a:ea typeface="+mn-lt"/>
                <a:cs typeface="Arial"/>
              </a:rPr>
              <a:t>c) The potential for the speaker’s presence to cause breach of the peace and / or fear or alarm to students, staff or other members of the public. </a:t>
            </a:r>
            <a:endParaRPr lang="en-US" sz="1400" dirty="0">
              <a:latin typeface="Arial"/>
              <a:ea typeface="+mn-lt"/>
              <a:cs typeface="Arial"/>
            </a:endParaRPr>
          </a:p>
          <a:p>
            <a:pPr>
              <a:spcAft>
                <a:spcPts val="600"/>
              </a:spcAft>
            </a:pPr>
            <a:r>
              <a:rPr lang="en-US" dirty="0">
                <a:latin typeface="Arial"/>
                <a:ea typeface="+mn-lt"/>
                <a:cs typeface="Arial"/>
              </a:rPr>
              <a:t>d) The potential for the speaker’s presence at the event to cause the Union to be in breach of its Equality, Diversity and Inclusion Policy. </a:t>
            </a:r>
            <a:endParaRPr lang="en-US" sz="1400" dirty="0">
              <a:latin typeface="Arial"/>
              <a:ea typeface="+mn-lt"/>
              <a:cs typeface="Arial"/>
            </a:endParaRPr>
          </a:p>
          <a:p>
            <a:pPr>
              <a:spcAft>
                <a:spcPts val="600"/>
              </a:spcAft>
            </a:pPr>
            <a:r>
              <a:rPr lang="en-US" dirty="0">
                <a:latin typeface="Arial"/>
                <a:ea typeface="+mn-lt"/>
                <a:cs typeface="Arial"/>
              </a:rPr>
              <a:t>e) The potential for the speaker’s presence to give concern for the health and safety of students, staff or members of the public. </a:t>
            </a:r>
            <a:endParaRPr lang="en-US" sz="1400" dirty="0">
              <a:latin typeface="Arial"/>
              <a:ea typeface="+mn-lt"/>
              <a:cs typeface="Arial"/>
            </a:endParaRPr>
          </a:p>
          <a:p>
            <a:pPr>
              <a:spcAft>
                <a:spcPts val="600"/>
              </a:spcAft>
            </a:pPr>
            <a:r>
              <a:rPr lang="en-US" dirty="0">
                <a:latin typeface="Arial"/>
                <a:ea typeface="+mn-lt"/>
                <a:cs typeface="Arial"/>
              </a:rPr>
              <a:t>f) The Union’s requirement to uphold the freedom of speech as per the University’s Code of Practice in relation to the Education Act, as set out in our Code of Practice with City University. </a:t>
            </a:r>
            <a:endParaRPr lang="en-US" sz="1400" dirty="0">
              <a:latin typeface="Arial"/>
              <a:ea typeface="+mn-lt"/>
              <a:cs typeface="Arial"/>
            </a:endParaRPr>
          </a:p>
          <a:p>
            <a:pPr>
              <a:spcAft>
                <a:spcPts val="600"/>
              </a:spcAft>
            </a:pPr>
            <a:r>
              <a:rPr lang="en-US" dirty="0">
                <a:latin typeface="Arial"/>
                <a:ea typeface="+mn-lt"/>
                <a:cs typeface="Arial"/>
              </a:rPr>
              <a:t>g) The opportunities and risks to the Union’s reputation of the speaker’s presence at a Union event. </a:t>
            </a:r>
            <a:endParaRPr lang="en-US" sz="1400" dirty="0">
              <a:latin typeface="Arial"/>
              <a:ea typeface="+mn-lt"/>
              <a:cs typeface="Arial"/>
            </a:endParaRPr>
          </a:p>
          <a:p>
            <a:pPr>
              <a:spcAft>
                <a:spcPts val="600"/>
              </a:spcAft>
            </a:pPr>
            <a:r>
              <a:rPr lang="en-US" dirty="0">
                <a:latin typeface="Arial"/>
                <a:ea typeface="+mn-lt"/>
                <a:cs typeface="Arial"/>
              </a:rPr>
              <a:t>h) The need for the Union to be seen to be and to be independent from party politics as defined in the guidance on Campaigning and Political Activity By Charities (CC9). </a:t>
            </a:r>
            <a:endParaRPr lang="en-US" sz="1400" dirty="0">
              <a:latin typeface="Arial"/>
              <a:ea typeface="+mn-lt"/>
              <a:cs typeface="Arial"/>
            </a:endParaRPr>
          </a:p>
          <a:p>
            <a:pPr>
              <a:spcAft>
                <a:spcPts val="600"/>
              </a:spcAft>
            </a:pPr>
            <a:r>
              <a:rPr lang="en-US" dirty="0" err="1">
                <a:latin typeface="Arial"/>
                <a:ea typeface="+mn-lt"/>
                <a:cs typeface="Arial"/>
              </a:rPr>
              <a:t>i</a:t>
            </a:r>
            <a:r>
              <a:rPr lang="en-US" dirty="0">
                <a:latin typeface="Arial"/>
                <a:ea typeface="+mn-lt"/>
                <a:cs typeface="Arial"/>
              </a:rPr>
              <a:t>) Any other risk to the wider legal framework in which the Union operates. </a:t>
            </a:r>
            <a:endParaRPr lang="en-US" sz="1400" dirty="0">
              <a:latin typeface="Arial"/>
              <a:cs typeface="Arial"/>
            </a:endParaRPr>
          </a:p>
        </p:txBody>
      </p:sp>
    </p:spTree>
    <p:extLst>
      <p:ext uri="{BB962C8B-B14F-4D97-AF65-F5344CB8AC3E}">
        <p14:creationId xmlns:p14="http://schemas.microsoft.com/office/powerpoint/2010/main" val="86607712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3: Risk</a:t>
            </a:r>
          </a:p>
        </p:txBody>
      </p:sp>
      <p:sp>
        <p:nvSpPr>
          <p:cNvPr id="5" name="TextBox 4">
            <a:extLst>
              <a:ext uri="{FF2B5EF4-FFF2-40B4-BE49-F238E27FC236}">
                <a16:creationId xmlns:a16="http://schemas.microsoft.com/office/drawing/2014/main" id="{F4BF33FD-24EA-027D-F430-C77A866A8F0C}"/>
              </a:ext>
            </a:extLst>
          </p:cNvPr>
          <p:cNvSpPr txBox="1"/>
          <p:nvPr/>
        </p:nvSpPr>
        <p:spPr>
          <a:xfrm>
            <a:off x="251533" y="207749"/>
            <a:ext cx="7492291"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mn-lt"/>
                <a:cs typeface="Arial"/>
              </a:rPr>
              <a:t>After a referred speaker is evaluated, the Union may make one or the following recommendations: </a:t>
            </a:r>
          </a:p>
          <a:p>
            <a:endParaRPr lang="en-US" dirty="0">
              <a:latin typeface="Arial"/>
              <a:ea typeface="+mn-lt"/>
              <a:cs typeface="Arial"/>
            </a:endParaRPr>
          </a:p>
          <a:p>
            <a:r>
              <a:rPr lang="en-US" sz="2000" dirty="0">
                <a:latin typeface="Arial"/>
                <a:ea typeface="+mn-lt"/>
                <a:cs typeface="Arial"/>
              </a:rPr>
              <a:t>a) To permit the external speaker to speak at the event with no further regulatory steps. </a:t>
            </a:r>
            <a:endParaRPr lang="en-US" dirty="0">
              <a:latin typeface="Arial"/>
              <a:ea typeface="+mn-lt"/>
              <a:cs typeface="Arial"/>
            </a:endParaRPr>
          </a:p>
          <a:p>
            <a:endParaRPr lang="en-US" sz="2000" dirty="0">
              <a:latin typeface="Arial"/>
              <a:ea typeface="+mn-lt"/>
              <a:cs typeface="Arial"/>
            </a:endParaRPr>
          </a:p>
          <a:p>
            <a:r>
              <a:rPr lang="en-US" sz="2000" dirty="0">
                <a:latin typeface="Arial"/>
                <a:ea typeface="+mn-lt"/>
                <a:cs typeface="Arial"/>
              </a:rPr>
              <a:t>b) To permit the external speaker to speak at the event subject to the implementation of regulatory steps designed to reduce the event risk. </a:t>
            </a:r>
            <a:endParaRPr lang="en-US" dirty="0">
              <a:latin typeface="Arial"/>
              <a:ea typeface="+mn-lt"/>
              <a:cs typeface="Arial"/>
            </a:endParaRPr>
          </a:p>
          <a:p>
            <a:endParaRPr lang="en-US" sz="2000" dirty="0">
              <a:latin typeface="Arial"/>
              <a:ea typeface="+mn-lt"/>
              <a:cs typeface="Arial"/>
            </a:endParaRPr>
          </a:p>
          <a:p>
            <a:r>
              <a:rPr lang="en-US" sz="2000" dirty="0">
                <a:latin typeface="Arial"/>
                <a:ea typeface="+mn-lt"/>
                <a:cs typeface="Arial"/>
              </a:rPr>
              <a:t>c) To not permit the external speaker to speak at the event</a:t>
            </a:r>
          </a:p>
          <a:p>
            <a:endParaRPr lang="en-US" sz="2000" dirty="0">
              <a:latin typeface="Arial"/>
              <a:cs typeface="Arial"/>
            </a:endParaRPr>
          </a:p>
          <a:p>
            <a:r>
              <a:rPr lang="en-US" sz="2000" dirty="0">
                <a:latin typeface="Arial"/>
                <a:ea typeface="+mn-lt"/>
                <a:cs typeface="Arial"/>
              </a:rPr>
              <a:t>If a speaker is not permitted to speak at a Union event, then it will be reported to the Deputy Chair of the Board of Trustees within one working day of such a decision being taken.</a:t>
            </a:r>
            <a:endParaRPr lang="en-US" dirty="0">
              <a:latin typeface="Arial"/>
              <a:cs typeface="Arial"/>
            </a:endParaRPr>
          </a:p>
        </p:txBody>
      </p:sp>
      <p:pic>
        <p:nvPicPr>
          <p:cNvPr id="4" name="Picture 3" descr="A group of people in a room&#10;&#10;Description automatically generated">
            <a:extLst>
              <a:ext uri="{FF2B5EF4-FFF2-40B4-BE49-F238E27FC236}">
                <a16:creationId xmlns:a16="http://schemas.microsoft.com/office/drawing/2014/main" id="{BD1911F4-96B9-5F30-BAA9-1016D9FA9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385" y="-2470"/>
            <a:ext cx="4147081" cy="2764720"/>
          </a:xfrm>
          <a:prstGeom prst="rect">
            <a:avLst/>
          </a:prstGeom>
        </p:spPr>
      </p:pic>
      <p:pic>
        <p:nvPicPr>
          <p:cNvPr id="7" name="Picture 6" descr="A person standing next to a person at a table&#10;&#10;Description automatically generated">
            <a:extLst>
              <a:ext uri="{FF2B5EF4-FFF2-40B4-BE49-F238E27FC236}">
                <a16:creationId xmlns:a16="http://schemas.microsoft.com/office/drawing/2014/main" id="{EB39B760-99B7-4870-00FD-72C367A01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177" y="2764720"/>
            <a:ext cx="4151290" cy="2767717"/>
          </a:xfrm>
          <a:prstGeom prst="rect">
            <a:avLst/>
          </a:prstGeom>
        </p:spPr>
      </p:pic>
    </p:spTree>
    <p:extLst>
      <p:ext uri="{BB962C8B-B14F-4D97-AF65-F5344CB8AC3E}">
        <p14:creationId xmlns:p14="http://schemas.microsoft.com/office/powerpoint/2010/main" val="1302841385"/>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3: Risk</a:t>
            </a:r>
          </a:p>
        </p:txBody>
      </p:sp>
      <p:sp>
        <p:nvSpPr>
          <p:cNvPr id="5" name="TextBox 4">
            <a:extLst>
              <a:ext uri="{FF2B5EF4-FFF2-40B4-BE49-F238E27FC236}">
                <a16:creationId xmlns:a16="http://schemas.microsoft.com/office/drawing/2014/main" id="{F4BF33FD-24EA-027D-F430-C77A866A8F0C}"/>
              </a:ext>
            </a:extLst>
          </p:cNvPr>
          <p:cNvSpPr txBox="1"/>
          <p:nvPr/>
        </p:nvSpPr>
        <p:spPr>
          <a:xfrm>
            <a:off x="251534" y="207749"/>
            <a:ext cx="11641989" cy="5221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ea typeface="+mn-lt"/>
                <a:cs typeface="Arial"/>
              </a:rPr>
              <a:t>Regulatory steps for referred events include, but are not limited to: </a:t>
            </a:r>
            <a:endParaRPr lang="en-US" b="1" dirty="0">
              <a:latin typeface="Arial"/>
              <a:ea typeface="+mn-lt"/>
              <a:cs typeface="Arial"/>
            </a:endParaRPr>
          </a:p>
          <a:p>
            <a:pPr>
              <a:spcBef>
                <a:spcPts val="500"/>
              </a:spcBef>
            </a:pPr>
            <a:r>
              <a:rPr lang="en-US" sz="2000" dirty="0">
                <a:latin typeface="Arial"/>
                <a:ea typeface="+mn-lt"/>
                <a:cs typeface="Arial"/>
              </a:rPr>
              <a:t>a) The event is ticketed via the Union’s website. </a:t>
            </a:r>
            <a:endParaRPr lang="en-US">
              <a:latin typeface="Arial"/>
              <a:ea typeface="+mn-lt"/>
              <a:cs typeface="Arial"/>
            </a:endParaRPr>
          </a:p>
          <a:p>
            <a:pPr>
              <a:spcBef>
                <a:spcPts val="500"/>
              </a:spcBef>
            </a:pPr>
            <a:r>
              <a:rPr lang="en-US" sz="2000" dirty="0">
                <a:latin typeface="Arial"/>
                <a:ea typeface="+mn-lt"/>
                <a:cs typeface="Arial"/>
              </a:rPr>
              <a:t>b) Attendees to be restricted to City only. </a:t>
            </a:r>
            <a:endParaRPr lang="en-US" dirty="0">
              <a:latin typeface="Arial"/>
              <a:ea typeface="+mn-lt"/>
              <a:cs typeface="Arial"/>
            </a:endParaRPr>
          </a:p>
          <a:p>
            <a:pPr>
              <a:spcBef>
                <a:spcPts val="500"/>
              </a:spcBef>
            </a:pPr>
            <a:r>
              <a:rPr lang="en-US" sz="2000" dirty="0">
                <a:latin typeface="Arial"/>
                <a:ea typeface="+mn-lt"/>
                <a:cs typeface="Arial"/>
              </a:rPr>
              <a:t>c) That City security be notified of the event taking place. </a:t>
            </a:r>
            <a:endParaRPr lang="en-US">
              <a:latin typeface="Arial"/>
              <a:ea typeface="+mn-lt"/>
              <a:cs typeface="Arial"/>
            </a:endParaRPr>
          </a:p>
          <a:p>
            <a:pPr>
              <a:spcBef>
                <a:spcPts val="500"/>
              </a:spcBef>
            </a:pPr>
            <a:r>
              <a:rPr lang="en-US" sz="2000" dirty="0">
                <a:latin typeface="Arial"/>
                <a:ea typeface="+mn-lt"/>
                <a:cs typeface="Arial"/>
              </a:rPr>
              <a:t>d) The event be recorded by an independent body or by lecture capture. </a:t>
            </a:r>
            <a:endParaRPr lang="en-US">
              <a:latin typeface="Arial"/>
              <a:ea typeface="+mn-lt"/>
              <a:cs typeface="Arial"/>
            </a:endParaRPr>
          </a:p>
          <a:p>
            <a:pPr>
              <a:spcBef>
                <a:spcPts val="500"/>
              </a:spcBef>
            </a:pPr>
            <a:r>
              <a:rPr lang="en-US" sz="2000" dirty="0">
                <a:latin typeface="Arial"/>
                <a:ea typeface="+mn-lt"/>
                <a:cs typeface="Arial"/>
              </a:rPr>
              <a:t>e) The event is observed by the Union, City, or third-party officials. The Union, City or third-party officials reserve the right to stop the event if any of the Unions policies or legal duties are contravened before or during the event. </a:t>
            </a:r>
            <a:endParaRPr lang="en-US">
              <a:latin typeface="Arial"/>
              <a:ea typeface="+mn-lt"/>
              <a:cs typeface="Arial"/>
            </a:endParaRPr>
          </a:p>
          <a:p>
            <a:pPr>
              <a:spcBef>
                <a:spcPts val="500"/>
              </a:spcBef>
            </a:pPr>
            <a:r>
              <a:rPr lang="en-US" sz="2000" dirty="0">
                <a:latin typeface="Arial"/>
                <a:ea typeface="+mn-lt"/>
                <a:cs typeface="Arial"/>
              </a:rPr>
              <a:t>f) Any high-risk events promoting a particular view includes an opportunity to debate or challenge that view. </a:t>
            </a:r>
            <a:endParaRPr lang="en-US">
              <a:latin typeface="Arial"/>
              <a:ea typeface="+mn-lt"/>
              <a:cs typeface="Arial"/>
            </a:endParaRPr>
          </a:p>
          <a:p>
            <a:pPr>
              <a:spcBef>
                <a:spcPts val="500"/>
              </a:spcBef>
            </a:pPr>
            <a:r>
              <a:rPr lang="en-US" sz="2000" dirty="0">
                <a:latin typeface="Arial"/>
                <a:ea typeface="+mn-lt"/>
                <a:cs typeface="Arial"/>
              </a:rPr>
              <a:t>g) The chair to be agreed by the Union in advance and any changes to the chair will not be permitted later than 5 working days prior to the event. </a:t>
            </a:r>
            <a:endParaRPr lang="en-US" dirty="0">
              <a:latin typeface="Arial"/>
              <a:ea typeface="+mn-lt"/>
              <a:cs typeface="Arial"/>
            </a:endParaRPr>
          </a:p>
          <a:p>
            <a:pPr>
              <a:spcBef>
                <a:spcPts val="500"/>
              </a:spcBef>
            </a:pPr>
            <a:r>
              <a:rPr lang="en-US" sz="2000" dirty="0">
                <a:latin typeface="Arial"/>
                <a:ea typeface="+mn-lt"/>
                <a:cs typeface="Arial"/>
              </a:rPr>
              <a:t>h) A copy of all, or part of a speech to be delivered to be submitted to the Union in advance. </a:t>
            </a:r>
            <a:r>
              <a:rPr lang="en-US" sz="2000" dirty="0" err="1">
                <a:latin typeface="Arial"/>
                <a:ea typeface="+mn-lt"/>
                <a:cs typeface="Arial"/>
              </a:rPr>
              <a:t>i</a:t>
            </a:r>
            <a:r>
              <a:rPr lang="en-US" sz="2000" dirty="0">
                <a:latin typeface="Arial"/>
                <a:ea typeface="+mn-lt"/>
                <a:cs typeface="Arial"/>
              </a:rPr>
              <a:t>) Where there is significant tension around a speaker or topic, to place limitations on promotional and or supporting materials to reduce risk of intimidation.</a:t>
            </a:r>
            <a:endParaRPr lang="en-US" dirty="0">
              <a:latin typeface="Arial"/>
              <a:cs typeface="Arial"/>
            </a:endParaRPr>
          </a:p>
        </p:txBody>
      </p:sp>
    </p:spTree>
    <p:extLst>
      <p:ext uri="{BB962C8B-B14F-4D97-AF65-F5344CB8AC3E}">
        <p14:creationId xmlns:p14="http://schemas.microsoft.com/office/powerpoint/2010/main" val="134798400"/>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4: University approval</a:t>
            </a:r>
          </a:p>
        </p:txBody>
      </p:sp>
      <p:sp>
        <p:nvSpPr>
          <p:cNvPr id="4" name="TextBox 3">
            <a:extLst>
              <a:ext uri="{FF2B5EF4-FFF2-40B4-BE49-F238E27FC236}">
                <a16:creationId xmlns:a16="http://schemas.microsoft.com/office/drawing/2014/main" id="{EB04C21E-46AE-7C25-7AAF-DC729A72696C}"/>
              </a:ext>
            </a:extLst>
          </p:cNvPr>
          <p:cNvSpPr txBox="1"/>
          <p:nvPr/>
        </p:nvSpPr>
        <p:spPr>
          <a:xfrm>
            <a:off x="369903" y="251533"/>
            <a:ext cx="1138305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cs typeface="Calibri" panose="020F0502020204030204"/>
              </a:rPr>
              <a:t>All referred external speakers will be reviewed by City. City’s Code of </a:t>
            </a:r>
            <a:r>
              <a:rPr lang="en-US" sz="2000" dirty="0" err="1">
                <a:latin typeface="Arial"/>
                <a:cs typeface="Calibri" panose="020F0502020204030204"/>
              </a:rPr>
              <a:t>Practise</a:t>
            </a:r>
            <a:r>
              <a:rPr lang="en-US" sz="2000" dirty="0">
                <a:latin typeface="Arial"/>
                <a:cs typeface="Calibri" panose="020F0502020204030204"/>
              </a:rPr>
              <a:t> on Freedom of Speech outlines their process for external speaker's process. The university will undertake it’s own process.</a:t>
            </a:r>
          </a:p>
          <a:p>
            <a:endParaRPr lang="en-US" sz="2000" dirty="0">
              <a:latin typeface="Arial"/>
              <a:cs typeface="Calibri" panose="020F0502020204030204"/>
            </a:endParaRPr>
          </a:p>
          <a:p>
            <a:r>
              <a:rPr lang="en-US" sz="2000" dirty="0">
                <a:latin typeface="Arial"/>
                <a:cs typeface="Calibri" panose="020F0502020204030204"/>
              </a:rPr>
              <a:t>City will inform the Union of their decision, the Union will communicate that with event </a:t>
            </a:r>
            <a:r>
              <a:rPr lang="en-US" sz="2000" dirty="0" err="1">
                <a:latin typeface="Arial"/>
                <a:cs typeface="Calibri" panose="020F0502020204030204"/>
              </a:rPr>
              <a:t>organisers</a:t>
            </a:r>
            <a:r>
              <a:rPr lang="en-US" sz="2000" dirty="0">
                <a:latin typeface="Arial"/>
                <a:cs typeface="Calibri" panose="020F0502020204030204"/>
              </a:rPr>
              <a:t>.</a:t>
            </a:r>
          </a:p>
          <a:p>
            <a:endParaRPr lang="en-US" sz="2000" dirty="0">
              <a:latin typeface="Arial"/>
              <a:cs typeface="Calibri" panose="020F0502020204030204"/>
            </a:endParaRPr>
          </a:p>
          <a:p>
            <a:r>
              <a:rPr lang="en-GB" sz="2000" dirty="0">
                <a:latin typeface="Arial"/>
                <a:cs typeface="Calibri" panose="020F0502020204030204"/>
              </a:rPr>
              <a:t> During the 15 working days the Union will work with the event organisers and City to make the right decision on whether a speaker can be approved and whether </a:t>
            </a:r>
          </a:p>
          <a:p>
            <a:r>
              <a:rPr lang="en-GB" sz="2000" dirty="0">
                <a:latin typeface="Arial"/>
                <a:cs typeface="Calibri" panose="020F0502020204030204"/>
              </a:rPr>
              <a:t>any regulatory steps are required as a condition of the event </a:t>
            </a:r>
          </a:p>
          <a:p>
            <a:r>
              <a:rPr lang="en-GB" sz="2000" dirty="0">
                <a:latin typeface="Arial"/>
                <a:cs typeface="Calibri" panose="020F0502020204030204"/>
              </a:rPr>
              <a:t>approval. This process, where possible, will be done in </a:t>
            </a:r>
          </a:p>
          <a:p>
            <a:r>
              <a:rPr lang="en-GB" sz="2000" dirty="0">
                <a:latin typeface="Arial"/>
                <a:cs typeface="Calibri" panose="020F0502020204030204"/>
              </a:rPr>
              <a:t>collaboration with the society.</a:t>
            </a:r>
          </a:p>
          <a:p>
            <a:endParaRPr lang="en-GB" sz="2000" dirty="0">
              <a:latin typeface="Arial"/>
              <a:ea typeface="Calibri" panose="020F0502020204030204"/>
              <a:cs typeface="Calibri" panose="020F0502020204030204"/>
            </a:endParaRPr>
          </a:p>
          <a:p>
            <a:r>
              <a:rPr lang="en-GB" sz="2000" dirty="0">
                <a:latin typeface="Arial"/>
                <a:ea typeface="Calibri" panose="020F0502020204030204"/>
                <a:cs typeface="Calibri" panose="020F0502020204030204"/>
              </a:rPr>
              <a:t>Appeals for referred speakers should be made in writing to the </a:t>
            </a:r>
          </a:p>
          <a:p>
            <a:r>
              <a:rPr lang="en-GB" sz="2000" dirty="0">
                <a:latin typeface="Arial"/>
                <a:ea typeface="Calibri" panose="020F0502020204030204"/>
                <a:cs typeface="Calibri" panose="020F0502020204030204"/>
              </a:rPr>
              <a:t>students’ union president. Appeals are not permitted for non </a:t>
            </a:r>
          </a:p>
          <a:p>
            <a:r>
              <a:rPr lang="en-GB" sz="2000" dirty="0">
                <a:latin typeface="Arial"/>
                <a:ea typeface="Calibri" panose="020F0502020204030204"/>
                <a:cs typeface="Calibri" panose="020F0502020204030204"/>
              </a:rPr>
              <a:t>referred speakers.</a:t>
            </a:r>
            <a:endParaRPr lang="en-US" sz="2000" dirty="0">
              <a:latin typeface="Arial"/>
              <a:ea typeface="Calibri" panose="020F0502020204030204"/>
              <a:cs typeface="Calibri" panose="020F0502020204030204"/>
            </a:endParaRPr>
          </a:p>
          <a:p>
            <a:endParaRPr lang="en-US" sz="2000" dirty="0">
              <a:latin typeface="Arial"/>
              <a:ea typeface="Calibri" panose="020F0502020204030204"/>
              <a:cs typeface="Calibri" panose="020F0502020204030204"/>
            </a:endParaRPr>
          </a:p>
        </p:txBody>
      </p:sp>
      <p:pic>
        <p:nvPicPr>
          <p:cNvPr id="5" name="Picture 4" descr="A row of black bottles&#10;&#10;Description automatically generated">
            <a:extLst>
              <a:ext uri="{FF2B5EF4-FFF2-40B4-BE49-F238E27FC236}">
                <a16:creationId xmlns:a16="http://schemas.microsoft.com/office/drawing/2014/main" id="{3BE73043-79F5-B407-A14C-C1B7BD81C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2484744"/>
            <a:ext cx="4572000" cy="3047694"/>
          </a:xfrm>
          <a:prstGeom prst="rect">
            <a:avLst/>
          </a:prstGeom>
        </p:spPr>
      </p:pic>
    </p:spTree>
    <p:extLst>
      <p:ext uri="{BB962C8B-B14F-4D97-AF65-F5344CB8AC3E}">
        <p14:creationId xmlns:p14="http://schemas.microsoft.com/office/powerpoint/2010/main" val="2281735030"/>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TOP TIPS</a:t>
            </a:r>
          </a:p>
        </p:txBody>
      </p:sp>
      <p:sp>
        <p:nvSpPr>
          <p:cNvPr id="8" name="TextBox 7">
            <a:extLst>
              <a:ext uri="{FF2B5EF4-FFF2-40B4-BE49-F238E27FC236}">
                <a16:creationId xmlns:a16="http://schemas.microsoft.com/office/drawing/2014/main" id="{37012C6F-F489-9545-2EC1-6A788A1151DC}"/>
              </a:ext>
            </a:extLst>
          </p:cNvPr>
          <p:cNvSpPr txBox="1"/>
          <p:nvPr/>
        </p:nvSpPr>
        <p:spPr>
          <a:xfrm>
            <a:off x="2629629" y="251979"/>
            <a:ext cx="9495696" cy="5729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dirty="0">
                <a:latin typeface="Arial" panose="020B0604020202020204" pitchFamily="34" charset="0"/>
                <a:cs typeface="Arial" panose="020B0604020202020204" pitchFamily="34" charset="0"/>
              </a:rPr>
              <a:t>Tip 1: </a:t>
            </a:r>
            <a:r>
              <a:rPr lang="en-US" sz="2000" dirty="0">
                <a:latin typeface="Arial" panose="020B0604020202020204" pitchFamily="34" charset="0"/>
                <a:cs typeface="Arial" panose="020B0604020202020204" pitchFamily="34" charset="0"/>
              </a:rPr>
              <a:t>If you're thinking of inviting a speaker onto campus, reach out to the Communities Team and we can support you to complete the requirements of the External Speakers Policy. </a:t>
            </a:r>
          </a:p>
          <a:p>
            <a:pPr>
              <a:lnSpc>
                <a:spcPct val="90000"/>
              </a:lnSpc>
              <a:spcBef>
                <a:spcPts val="1000"/>
              </a:spcBef>
            </a:pPr>
            <a:endParaRPr lang="en-US" sz="2000" dirty="0">
              <a:latin typeface="Arial" panose="020B0604020202020204" pitchFamily="34" charset="0"/>
              <a:cs typeface="Arial" panose="020B0604020202020204" pitchFamily="34" charset="0"/>
            </a:endParaRPr>
          </a:p>
          <a:p>
            <a:pPr>
              <a:lnSpc>
                <a:spcPct val="90000"/>
              </a:lnSpc>
              <a:spcBef>
                <a:spcPts val="1000"/>
              </a:spcBef>
            </a:pPr>
            <a:r>
              <a:rPr lang="en-US" sz="2000" b="1" dirty="0">
                <a:latin typeface="Arial" panose="020B0604020202020204" pitchFamily="34" charset="0"/>
                <a:cs typeface="Arial" panose="020B0604020202020204" pitchFamily="34" charset="0"/>
              </a:rPr>
              <a:t>Tip 2:</a:t>
            </a:r>
            <a:r>
              <a:rPr lang="en-US" sz="2000" dirty="0">
                <a:latin typeface="Arial" panose="020B0604020202020204" pitchFamily="34" charset="0"/>
                <a:cs typeface="Arial" panose="020B0604020202020204" pitchFamily="34" charset="0"/>
              </a:rPr>
              <a:t>If in doubt, you should refer the speaker to be reviewed by the Union.</a:t>
            </a:r>
          </a:p>
          <a:p>
            <a:pPr>
              <a:lnSpc>
                <a:spcPct val="90000"/>
              </a:lnSpc>
              <a:spcBef>
                <a:spcPts val="1000"/>
              </a:spcBef>
            </a:pPr>
            <a:endParaRPr lang="en-US" sz="2000" dirty="0">
              <a:latin typeface="Arial" panose="020B0604020202020204" pitchFamily="34" charset="0"/>
              <a:cs typeface="Arial" panose="020B0604020202020204" pitchFamily="34" charset="0"/>
            </a:endParaRPr>
          </a:p>
          <a:p>
            <a:pPr>
              <a:lnSpc>
                <a:spcPct val="90000"/>
              </a:lnSpc>
              <a:spcBef>
                <a:spcPts val="1000"/>
              </a:spcBef>
            </a:pPr>
            <a:r>
              <a:rPr lang="en-US" sz="2000" b="1" dirty="0">
                <a:latin typeface="Arial" panose="020B0604020202020204" pitchFamily="34" charset="0"/>
                <a:cs typeface="Arial" panose="020B0604020202020204" pitchFamily="34" charset="0"/>
              </a:rPr>
              <a:t>Tip 3: </a:t>
            </a:r>
            <a:r>
              <a:rPr lang="en-US" sz="2000" dirty="0">
                <a:latin typeface="Arial" panose="020B0604020202020204" pitchFamily="34" charset="0"/>
                <a:cs typeface="Arial" panose="020B0604020202020204" pitchFamily="34" charset="0"/>
              </a:rPr>
              <a:t>You will need an event-specific risk assessment for external speaker events. You can find this on the Committee Hub. This should be submitted with your events form. You should update this with any additional mitigations put in place.</a:t>
            </a:r>
          </a:p>
          <a:p>
            <a:pPr>
              <a:lnSpc>
                <a:spcPct val="90000"/>
              </a:lnSpc>
              <a:spcBef>
                <a:spcPts val="1000"/>
              </a:spcBef>
            </a:pPr>
            <a:endParaRPr lang="en-US" sz="2000" dirty="0">
              <a:latin typeface="Arial" panose="020B0604020202020204" pitchFamily="34" charset="0"/>
              <a:cs typeface="Arial" panose="020B0604020202020204" pitchFamily="34" charset="0"/>
            </a:endParaRPr>
          </a:p>
          <a:p>
            <a:pPr>
              <a:lnSpc>
                <a:spcPct val="90000"/>
              </a:lnSpc>
              <a:spcBef>
                <a:spcPts val="1000"/>
              </a:spcBef>
            </a:pPr>
            <a:r>
              <a:rPr lang="en-US" sz="2000" b="1" dirty="0">
                <a:latin typeface="Arial" panose="020B0604020202020204" pitchFamily="34" charset="0"/>
                <a:cs typeface="Arial" panose="020B0604020202020204" pitchFamily="34" charset="0"/>
              </a:rPr>
              <a:t>Tip 4: </a:t>
            </a:r>
            <a:r>
              <a:rPr lang="en-GB" sz="2000" b="1" dirty="0">
                <a:latin typeface="Arial" panose="020B0604020202020204" pitchFamily="34" charset="0"/>
                <a:ea typeface="+mn-lt"/>
                <a:cs typeface="Arial" panose="020B0604020202020204" pitchFamily="34" charset="0"/>
              </a:rPr>
              <a:t>For all external speaker requests, we will need 15 working days notice. </a:t>
            </a:r>
            <a:r>
              <a:rPr lang="en-GB" sz="2000" dirty="0">
                <a:latin typeface="Arial" panose="020B0604020202020204" pitchFamily="34" charset="0"/>
                <a:cs typeface="Arial" panose="020B0604020202020204" pitchFamily="34" charset="0"/>
              </a:rPr>
              <a:t>The 15 working days starts when the Union has all the information requested on the events form from the event organisers. This includes information about the event, the room requirements, and the external speaker. You should include as much detail as possible in your events form.</a:t>
            </a:r>
            <a:endParaRPr lang="en-US" sz="2000" dirty="0">
              <a:latin typeface="Arial" panose="020B0604020202020204" pitchFamily="34" charset="0"/>
              <a:ea typeface="+mn-lt"/>
              <a:cs typeface="Arial" panose="020B0604020202020204" pitchFamily="34" charset="0"/>
            </a:endParaRPr>
          </a:p>
          <a:p>
            <a:pPr>
              <a:lnSpc>
                <a:spcPct val="90000"/>
              </a:lnSpc>
              <a:spcBef>
                <a:spcPts val="1000"/>
              </a:spcBef>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Graphic 3" descr="Monitor outline">
            <a:extLst>
              <a:ext uri="{FF2B5EF4-FFF2-40B4-BE49-F238E27FC236}">
                <a16:creationId xmlns:a16="http://schemas.microsoft.com/office/drawing/2014/main" id="{C848B7E9-925C-8295-5341-CE547E7E4F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614" y="2543206"/>
            <a:ext cx="1028518" cy="1028518"/>
          </a:xfrm>
          <a:prstGeom prst="rect">
            <a:avLst/>
          </a:prstGeom>
        </p:spPr>
      </p:pic>
      <p:pic>
        <p:nvPicPr>
          <p:cNvPr id="6" name="Graphic 5" descr="Send with solid fill">
            <a:extLst>
              <a:ext uri="{FF2B5EF4-FFF2-40B4-BE49-F238E27FC236}">
                <a16:creationId xmlns:a16="http://schemas.microsoft.com/office/drawing/2014/main" id="{0FD52A26-4CBB-2BE4-D4E3-E5AD1B8C21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281" y="205582"/>
            <a:ext cx="914400" cy="914400"/>
          </a:xfrm>
          <a:prstGeom prst="rect">
            <a:avLst/>
          </a:prstGeom>
        </p:spPr>
      </p:pic>
      <p:pic>
        <p:nvPicPr>
          <p:cNvPr id="9" name="Graphic 8" descr="Warning with solid fill">
            <a:extLst>
              <a:ext uri="{FF2B5EF4-FFF2-40B4-BE49-F238E27FC236}">
                <a16:creationId xmlns:a16="http://schemas.microsoft.com/office/drawing/2014/main" id="{CEE6F925-4762-3BC3-80B9-1B97B0B231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9514" y="1211690"/>
            <a:ext cx="1142635" cy="1142635"/>
          </a:xfrm>
          <a:prstGeom prst="rect">
            <a:avLst/>
          </a:prstGeom>
        </p:spPr>
      </p:pic>
      <p:pic>
        <p:nvPicPr>
          <p:cNvPr id="12" name="Graphic 11" descr="Stopwatch 33% with solid fill">
            <a:extLst>
              <a:ext uri="{FF2B5EF4-FFF2-40B4-BE49-F238E27FC236}">
                <a16:creationId xmlns:a16="http://schemas.microsoft.com/office/drawing/2014/main" id="{FD0B9325-BEE2-4A4C-21C2-AC3F3EB9F5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3497" y="3886200"/>
            <a:ext cx="1142635" cy="1142635"/>
          </a:xfrm>
          <a:prstGeom prst="rect">
            <a:avLst/>
          </a:prstGeom>
        </p:spPr>
      </p:pic>
    </p:spTree>
    <p:extLst>
      <p:ext uri="{BB962C8B-B14F-4D97-AF65-F5344CB8AC3E}">
        <p14:creationId xmlns:p14="http://schemas.microsoft.com/office/powerpoint/2010/main" val="285528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TOP TIPS</a:t>
            </a:r>
          </a:p>
        </p:txBody>
      </p:sp>
      <p:sp>
        <p:nvSpPr>
          <p:cNvPr id="8" name="TextBox 7">
            <a:extLst>
              <a:ext uri="{FF2B5EF4-FFF2-40B4-BE49-F238E27FC236}">
                <a16:creationId xmlns:a16="http://schemas.microsoft.com/office/drawing/2014/main" id="{37012C6F-F489-9545-2EC1-6A788A1151DC}"/>
              </a:ext>
            </a:extLst>
          </p:cNvPr>
          <p:cNvSpPr txBox="1"/>
          <p:nvPr/>
        </p:nvSpPr>
        <p:spPr>
          <a:xfrm>
            <a:off x="2629629" y="251979"/>
            <a:ext cx="9495696"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dirty="0">
                <a:latin typeface="Arial" panose="020B0604020202020204" pitchFamily="34" charset="0"/>
                <a:cs typeface="Arial" panose="020B0604020202020204" pitchFamily="34" charset="0"/>
              </a:rPr>
              <a:t>Tip 5: </a:t>
            </a:r>
            <a:r>
              <a:rPr lang="en-GB" sz="2000" dirty="0">
                <a:latin typeface="Arial" panose="020B0604020202020204" pitchFamily="34" charset="0"/>
                <a:cs typeface="Arial" panose="020B0604020202020204" pitchFamily="34" charset="0"/>
              </a:rPr>
              <a:t>The external speakers process covers all society events both on campus and off campus, in person and online.</a:t>
            </a:r>
            <a:endParaRPr lang="en-US" sz="2000" dirty="0">
              <a:latin typeface="Arial" panose="020B0604020202020204" pitchFamily="34" charset="0"/>
              <a:cs typeface="Arial" panose="020B0604020202020204" pitchFamily="34" charset="0"/>
            </a:endParaRPr>
          </a:p>
          <a:p>
            <a:pPr>
              <a:lnSpc>
                <a:spcPct val="90000"/>
              </a:lnSpc>
              <a:spcBef>
                <a:spcPts val="1000"/>
              </a:spcBef>
            </a:pPr>
            <a:endParaRPr lang="en-US" sz="2000" b="1" dirty="0">
              <a:latin typeface="Arial" panose="020B0604020202020204" pitchFamily="34" charset="0"/>
              <a:cs typeface="Arial" panose="020B0604020202020204" pitchFamily="34" charset="0"/>
            </a:endParaRPr>
          </a:p>
          <a:p>
            <a:pPr>
              <a:lnSpc>
                <a:spcPct val="90000"/>
              </a:lnSpc>
              <a:spcBef>
                <a:spcPts val="1000"/>
              </a:spcBef>
            </a:pPr>
            <a:r>
              <a:rPr lang="en-US" sz="2000" b="1" dirty="0">
                <a:latin typeface="Arial" panose="020B0604020202020204" pitchFamily="34" charset="0"/>
                <a:cs typeface="Arial" panose="020B0604020202020204" pitchFamily="34" charset="0"/>
              </a:rPr>
              <a:t>Tip 6: </a:t>
            </a:r>
            <a:r>
              <a:rPr lang="en-GB" sz="2000" dirty="0">
                <a:latin typeface="Arial" panose="020B0604020202020204" pitchFamily="34" charset="0"/>
                <a:cs typeface="Arial" panose="020B0604020202020204" pitchFamily="34" charset="0"/>
              </a:rPr>
              <a:t>No meeting, event or activity (online or otherwise) involving an external speaker may be published or promoted until the External Speaker Process is complete. You should factor this into your timeline for planning your event.</a:t>
            </a:r>
            <a:endParaRPr lang="en-US" sz="2000" dirty="0">
              <a:latin typeface="Arial" panose="020B0604020202020204" pitchFamily="34" charset="0"/>
              <a:cs typeface="Arial" panose="020B0604020202020204" pitchFamily="34" charset="0"/>
            </a:endParaRPr>
          </a:p>
          <a:p>
            <a:pPr>
              <a:lnSpc>
                <a:spcPct val="90000"/>
              </a:lnSpc>
              <a:spcBef>
                <a:spcPts val="1000"/>
              </a:spcBef>
            </a:pPr>
            <a:endParaRPr lang="en-US" sz="2000" dirty="0">
              <a:latin typeface="Arial" panose="020B0604020202020204" pitchFamily="34" charset="0"/>
              <a:cs typeface="Arial" panose="020B0604020202020204" pitchFamily="34" charset="0"/>
            </a:endParaRPr>
          </a:p>
          <a:p>
            <a:pPr>
              <a:lnSpc>
                <a:spcPct val="90000"/>
              </a:lnSpc>
              <a:spcBef>
                <a:spcPts val="1000"/>
              </a:spcBef>
            </a:pPr>
            <a:r>
              <a:rPr lang="en-US" sz="2000" b="1" dirty="0">
                <a:latin typeface="Arial" panose="020B0604020202020204" pitchFamily="34" charset="0"/>
                <a:cs typeface="Arial" panose="020B0604020202020204" pitchFamily="34" charset="0"/>
              </a:rPr>
              <a:t>Tip 7: </a:t>
            </a:r>
            <a:r>
              <a:rPr lang="en-US" sz="2000" dirty="0">
                <a:latin typeface="Arial" panose="020B0604020202020204" pitchFamily="34" charset="0"/>
                <a:cs typeface="Arial" panose="020B0604020202020204" pitchFamily="34" charset="0"/>
              </a:rPr>
              <a:t>Think </a:t>
            </a:r>
            <a:r>
              <a:rPr lang="en-US" sz="2000" b="1" dirty="0">
                <a:latin typeface="Arial" panose="020B0604020202020204" pitchFamily="34" charset="0"/>
                <a:cs typeface="Arial" panose="020B0604020202020204" pitchFamily="34" charset="0"/>
              </a:rPr>
              <a:t>BIG</a:t>
            </a:r>
            <a:r>
              <a:rPr lang="en-US" sz="2000" dirty="0">
                <a:latin typeface="Arial" panose="020B0604020202020204" pitchFamily="34" charset="0"/>
                <a:cs typeface="Arial" panose="020B0604020202020204" pitchFamily="34" charset="0"/>
              </a:rPr>
              <a:t> about who you invite to campus! For large scale events, please do ensure you give the Union as much notice as possible to enable us to support you effectively.</a:t>
            </a:r>
          </a:p>
          <a:p>
            <a:pPr>
              <a:lnSpc>
                <a:spcPct val="90000"/>
              </a:lnSpc>
              <a:spcBef>
                <a:spcPts val="1000"/>
              </a:spcBef>
            </a:pPr>
            <a:endParaRPr lang="en-US" sz="2000" dirty="0">
              <a:latin typeface="Arial" panose="020B0604020202020204" pitchFamily="34" charset="0"/>
              <a:cs typeface="Arial" panose="020B0604020202020204" pitchFamily="34" charset="0"/>
            </a:endParaRPr>
          </a:p>
          <a:p>
            <a:pPr>
              <a:lnSpc>
                <a:spcPct val="90000"/>
              </a:lnSpc>
              <a:spcBef>
                <a:spcPts val="1000"/>
              </a:spcBef>
            </a:pPr>
            <a:r>
              <a:rPr lang="en-US" sz="2000" b="1" dirty="0">
                <a:latin typeface="Arial" panose="020B0604020202020204" pitchFamily="34" charset="0"/>
                <a:cs typeface="Arial" panose="020B0604020202020204" pitchFamily="34" charset="0"/>
              </a:rPr>
              <a:t>Tip 8: </a:t>
            </a:r>
            <a:r>
              <a:rPr lang="en-GB" sz="2000" dirty="0">
                <a:latin typeface="Arial" panose="020B0604020202020204" pitchFamily="34" charset="0"/>
                <a:ea typeface="+mn-lt"/>
                <a:cs typeface="Arial" panose="020B0604020202020204" pitchFamily="34" charset="0"/>
              </a:rPr>
              <a:t>Some speakers may request travel or accommodation expenses reimbursed. You should look to cover these either through ticket sales, society development fund or memberships.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Graphic 3" descr="Camera with solid fill">
            <a:extLst>
              <a:ext uri="{FF2B5EF4-FFF2-40B4-BE49-F238E27FC236}">
                <a16:creationId xmlns:a16="http://schemas.microsoft.com/office/drawing/2014/main" id="{914B48FB-D6B7-327B-9480-9D5229D631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744" y="2637310"/>
            <a:ext cx="1225400" cy="1225400"/>
          </a:xfrm>
          <a:prstGeom prst="rect">
            <a:avLst/>
          </a:prstGeom>
        </p:spPr>
      </p:pic>
      <p:pic>
        <p:nvPicPr>
          <p:cNvPr id="6" name="Graphic 5" descr="Chat with solid fill">
            <a:extLst>
              <a:ext uri="{FF2B5EF4-FFF2-40B4-BE49-F238E27FC236}">
                <a16:creationId xmlns:a16="http://schemas.microsoft.com/office/drawing/2014/main" id="{83A5F4C4-7E7C-3101-8234-221F4712F0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675" y="1119310"/>
            <a:ext cx="1401539" cy="1401539"/>
          </a:xfrm>
          <a:prstGeom prst="rect">
            <a:avLst/>
          </a:prstGeom>
        </p:spPr>
      </p:pic>
      <p:pic>
        <p:nvPicPr>
          <p:cNvPr id="9" name="Graphic 8" descr="Gold bars with solid fill">
            <a:extLst>
              <a:ext uri="{FF2B5EF4-FFF2-40B4-BE49-F238E27FC236}">
                <a16:creationId xmlns:a16="http://schemas.microsoft.com/office/drawing/2014/main" id="{97803470-7CA0-44C6-0E1F-0BF9A41FAF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6675" y="3753022"/>
            <a:ext cx="1546493" cy="1546493"/>
          </a:xfrm>
          <a:prstGeom prst="rect">
            <a:avLst/>
          </a:prstGeom>
        </p:spPr>
      </p:pic>
      <p:pic>
        <p:nvPicPr>
          <p:cNvPr id="12" name="Graphic 11" descr="Online meeting with solid fill">
            <a:extLst>
              <a:ext uri="{FF2B5EF4-FFF2-40B4-BE49-F238E27FC236}">
                <a16:creationId xmlns:a16="http://schemas.microsoft.com/office/drawing/2014/main" id="{3E895EE7-CD6B-217B-876B-4CB49DC24B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6675" y="0"/>
            <a:ext cx="1288677" cy="1288677"/>
          </a:xfrm>
          <a:prstGeom prst="rect">
            <a:avLst/>
          </a:prstGeom>
        </p:spPr>
      </p:pic>
    </p:spTree>
    <p:extLst>
      <p:ext uri="{BB962C8B-B14F-4D97-AF65-F5344CB8AC3E}">
        <p14:creationId xmlns:p14="http://schemas.microsoft.com/office/powerpoint/2010/main" val="247453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194326" y="2510256"/>
            <a:ext cx="6506966" cy="1220145"/>
          </a:xfrm>
        </p:spPr>
        <p:txBody>
          <a:bodyPr>
            <a:normAutofit/>
          </a:bodyPr>
          <a:lstStyle/>
          <a:p>
            <a:r>
              <a:rPr lang="en-US" b="1" dirty="0">
                <a:latin typeface="Arial Black"/>
              </a:rPr>
              <a:t>Q+A</a:t>
            </a:r>
            <a:endParaRPr lang="en-US" dirty="0"/>
          </a:p>
        </p:txBody>
      </p:sp>
    </p:spTree>
    <p:extLst>
      <p:ext uri="{BB962C8B-B14F-4D97-AF65-F5344CB8AC3E}">
        <p14:creationId xmlns:p14="http://schemas.microsoft.com/office/powerpoint/2010/main" val="51096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165751" y="3558006"/>
            <a:ext cx="6506966" cy="1220145"/>
          </a:xfrm>
        </p:spPr>
        <p:txBody>
          <a:bodyPr>
            <a:normAutofit fontScale="90000"/>
          </a:bodyPr>
          <a:lstStyle/>
          <a:p>
            <a:r>
              <a:rPr lang="en-US" b="1" dirty="0">
                <a:latin typeface="Arial Black"/>
              </a:rPr>
              <a:t>Activity:</a:t>
            </a:r>
            <a:br>
              <a:rPr lang="en-US" b="1" dirty="0">
                <a:latin typeface="Arial Black"/>
              </a:rPr>
            </a:br>
            <a:r>
              <a:rPr lang="en-US" b="1" dirty="0">
                <a:latin typeface="Arial Black"/>
              </a:rPr>
              <a:t>External Speaker Scenarios</a:t>
            </a:r>
            <a:endParaRPr lang="en-US" dirty="0"/>
          </a:p>
        </p:txBody>
      </p:sp>
    </p:spTree>
    <p:extLst>
      <p:ext uri="{BB962C8B-B14F-4D97-AF65-F5344CB8AC3E}">
        <p14:creationId xmlns:p14="http://schemas.microsoft.com/office/powerpoint/2010/main" val="2725077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Overview</a:t>
            </a:r>
          </a:p>
        </p:txBody>
      </p:sp>
      <p:sp>
        <p:nvSpPr>
          <p:cNvPr id="4" name="TextBox 3">
            <a:extLst>
              <a:ext uri="{FF2B5EF4-FFF2-40B4-BE49-F238E27FC236}">
                <a16:creationId xmlns:a16="http://schemas.microsoft.com/office/drawing/2014/main" id="{EB04C21E-46AE-7C25-7AAF-DC729A72696C}"/>
              </a:ext>
            </a:extLst>
          </p:cNvPr>
          <p:cNvSpPr txBox="1"/>
          <p:nvPr/>
        </p:nvSpPr>
        <p:spPr>
          <a:xfrm>
            <a:off x="404472" y="765883"/>
            <a:ext cx="1138305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cs typeface="Calibri" panose="020F0502020204030204"/>
              </a:rPr>
              <a:t>In this session you will learn about:</a:t>
            </a:r>
          </a:p>
          <a:p>
            <a:pPr marL="342900" indent="-342900">
              <a:buFontTx/>
              <a:buChar char="-"/>
            </a:pPr>
            <a:r>
              <a:rPr lang="en-US" sz="2000" dirty="0">
                <a:latin typeface="Arial"/>
                <a:cs typeface="Calibri" panose="020F0502020204030204"/>
              </a:rPr>
              <a:t>External Speakers Policy and Freedom of Speech</a:t>
            </a:r>
          </a:p>
          <a:p>
            <a:pPr marL="342900" indent="-342900">
              <a:buFontTx/>
              <a:buChar char="-"/>
            </a:pPr>
            <a:r>
              <a:rPr lang="en-US" sz="2000" dirty="0">
                <a:latin typeface="Arial"/>
                <a:cs typeface="Calibri" panose="020F0502020204030204"/>
              </a:rPr>
              <a:t>External Speakers Process</a:t>
            </a:r>
          </a:p>
          <a:p>
            <a:pPr marL="342900" indent="-342900">
              <a:buFontTx/>
              <a:buChar char="-"/>
            </a:pPr>
            <a:r>
              <a:rPr lang="en-US" sz="2000" dirty="0">
                <a:latin typeface="Arial"/>
                <a:cs typeface="Calibri" panose="020F0502020204030204"/>
              </a:rPr>
              <a:t>When to refer an external speaker</a:t>
            </a:r>
          </a:p>
          <a:p>
            <a:pPr marL="342900" indent="-342900">
              <a:buFontTx/>
              <a:buChar char="-"/>
            </a:pPr>
            <a:r>
              <a:rPr lang="en-US" sz="2000" dirty="0">
                <a:latin typeface="Arial"/>
                <a:cs typeface="Calibri" panose="020F0502020204030204"/>
              </a:rPr>
              <a:t>How the Union will support you to plan external speaker events</a:t>
            </a:r>
          </a:p>
          <a:p>
            <a:endParaRPr lang="en-US" sz="2000" dirty="0">
              <a:latin typeface="Arial"/>
              <a:cs typeface="Calibri" panose="020F0502020204030204"/>
            </a:endParaRPr>
          </a:p>
          <a:p>
            <a:pPr marL="342900" indent="-342900">
              <a:buFontTx/>
              <a:buChar char="-"/>
            </a:pPr>
            <a:endParaRPr lang="en-US" sz="2000" dirty="0">
              <a:latin typeface="Arial"/>
              <a:cs typeface="Calibri" panose="020F0502020204030204"/>
            </a:endParaRPr>
          </a:p>
          <a:p>
            <a:endParaRPr lang="en-US" sz="2000" dirty="0">
              <a:latin typeface="Arial"/>
              <a:cs typeface="Calibri" panose="020F0502020204030204"/>
            </a:endParaRPr>
          </a:p>
          <a:p>
            <a:r>
              <a:rPr lang="en-US" sz="2000" b="1" dirty="0">
                <a:latin typeface="Arial"/>
                <a:cs typeface="Calibri" panose="020F0502020204030204"/>
              </a:rPr>
              <a:t>Useful links:</a:t>
            </a:r>
          </a:p>
          <a:p>
            <a:r>
              <a:rPr lang="en-US" sz="2000" dirty="0">
                <a:latin typeface="Arial"/>
                <a:cs typeface="Calibri" panose="020F0502020204030204"/>
                <a:hlinkClick r:id="rId4"/>
              </a:rPr>
              <a:t>External Speakers Policy</a:t>
            </a:r>
            <a:endParaRPr lang="en-US" sz="2000" dirty="0">
              <a:latin typeface="Arial"/>
              <a:cs typeface="Calibri" panose="020F0502020204030204"/>
            </a:endParaRPr>
          </a:p>
          <a:p>
            <a:r>
              <a:rPr lang="en-US" sz="2000" dirty="0">
                <a:latin typeface="Arial"/>
                <a:cs typeface="Calibri" panose="020F0502020204030204"/>
                <a:hlinkClick r:id="rId5"/>
              </a:rPr>
              <a:t>City’s Code of Practice on Freedom of Speech</a:t>
            </a:r>
            <a:endParaRPr lang="en-US" sz="2000" dirty="0">
              <a:latin typeface="Arial"/>
              <a:cs typeface="Calibri" panose="020F0502020204030204"/>
            </a:endParaRPr>
          </a:p>
          <a:p>
            <a:r>
              <a:rPr lang="en-US" sz="2000" dirty="0">
                <a:latin typeface="Arial"/>
                <a:cs typeface="Calibri" panose="020F0502020204030204"/>
                <a:hlinkClick r:id="rId6"/>
              </a:rPr>
              <a:t>Societies Handbook</a:t>
            </a:r>
            <a:endParaRPr lang="en-US" dirty="0"/>
          </a:p>
          <a:p>
            <a:r>
              <a:rPr lang="en-US" sz="2000" dirty="0">
                <a:latin typeface="Arial"/>
                <a:ea typeface="Calibri" panose="020F0502020204030204"/>
                <a:cs typeface="Calibri" panose="020F0502020204030204"/>
                <a:hlinkClick r:id="rId7"/>
              </a:rPr>
              <a:t>Society Committee Hub</a:t>
            </a:r>
            <a:endParaRPr lang="en-US" sz="2000" dirty="0">
              <a:latin typeface="Arial"/>
              <a:ea typeface="Calibri" panose="020F0502020204030204"/>
              <a:cs typeface="Calibri" panose="020F0502020204030204"/>
            </a:endParaRPr>
          </a:p>
          <a:p>
            <a:endParaRPr lang="en-US" sz="2000" dirty="0">
              <a:latin typeface="Arial"/>
              <a:ea typeface="Calibri" panose="020F0502020204030204"/>
              <a:cs typeface="Calibri" panose="020F0502020204030204"/>
            </a:endParaRPr>
          </a:p>
        </p:txBody>
      </p:sp>
    </p:spTree>
    <p:extLst>
      <p:ext uri="{BB962C8B-B14F-4D97-AF65-F5344CB8AC3E}">
        <p14:creationId xmlns:p14="http://schemas.microsoft.com/office/powerpoint/2010/main" val="318156730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FC12C-8224-9933-2604-797F96E47E14}"/>
              </a:ext>
            </a:extLst>
          </p:cNvPr>
          <p:cNvPicPr>
            <a:picLocks noGrp="1" noChangeAspect="1"/>
          </p:cNvPicPr>
          <p:nvPr>
            <p:ph idx="1"/>
          </p:nvPr>
        </p:nvPicPr>
        <p:blipFill>
          <a:blip r:embed="rId2"/>
          <a:stretch>
            <a:fillRect/>
          </a:stretch>
        </p:blipFill>
        <p:spPr>
          <a:xfrm>
            <a:off x="0" y="0"/>
            <a:ext cx="12192000" cy="6858000"/>
          </a:xfrm>
        </p:spPr>
      </p:pic>
      <p:sp>
        <p:nvSpPr>
          <p:cNvPr id="2" name="TextBox 1">
            <a:extLst>
              <a:ext uri="{FF2B5EF4-FFF2-40B4-BE49-F238E27FC236}">
                <a16:creationId xmlns:a16="http://schemas.microsoft.com/office/drawing/2014/main" id="{6D5FA941-CE13-4DF4-1A81-5A2CE688FF6D}"/>
              </a:ext>
            </a:extLst>
          </p:cNvPr>
          <p:cNvSpPr txBox="1"/>
          <p:nvPr/>
        </p:nvSpPr>
        <p:spPr>
          <a:xfrm>
            <a:off x="2770909" y="2680854"/>
            <a:ext cx="8797636" cy="20415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dirty="0">
                <a:latin typeface="Arial"/>
                <a:cs typeface="Arial"/>
              </a:rPr>
              <a:t>Internal speakers are staff or students who are part of City, University of London.</a:t>
            </a:r>
            <a:endParaRPr lang="en-US" sz="2000" dirty="0"/>
          </a:p>
          <a:p>
            <a:pPr>
              <a:lnSpc>
                <a:spcPct val="90000"/>
              </a:lnSpc>
              <a:spcBef>
                <a:spcPts val="1000"/>
              </a:spcBef>
            </a:pPr>
            <a:endParaRPr lang="en-US" sz="2000" dirty="0">
              <a:latin typeface="Arial"/>
              <a:cs typeface="Arial"/>
            </a:endParaRPr>
          </a:p>
          <a:p>
            <a:pPr>
              <a:lnSpc>
                <a:spcPct val="90000"/>
              </a:lnSpc>
              <a:spcBef>
                <a:spcPts val="1000"/>
              </a:spcBef>
            </a:pPr>
            <a:r>
              <a:rPr lang="en-GB" sz="2000" dirty="0">
                <a:latin typeface="Arial"/>
                <a:cs typeface="Arial"/>
              </a:rPr>
              <a:t>External Speakers are anyone not associated with City, University of London and will be speaking at your event.</a:t>
            </a:r>
            <a:endParaRPr lang="en-US" sz="2000" dirty="0">
              <a:latin typeface="Arial"/>
              <a:cs typeface="Arial"/>
            </a:endParaRPr>
          </a:p>
          <a:p>
            <a:pPr algn="l"/>
            <a:endParaRPr lang="en-US" sz="2000" dirty="0"/>
          </a:p>
        </p:txBody>
      </p:sp>
      <p:sp>
        <p:nvSpPr>
          <p:cNvPr id="4" name="Title 1">
            <a:extLst>
              <a:ext uri="{FF2B5EF4-FFF2-40B4-BE49-F238E27FC236}">
                <a16:creationId xmlns:a16="http://schemas.microsoft.com/office/drawing/2014/main" id="{D16DB909-A441-485A-91F6-1AF2021C2E62}"/>
              </a:ext>
            </a:extLst>
          </p:cNvPr>
          <p:cNvSpPr>
            <a:spLocks noGrp="1"/>
          </p:cNvSpPr>
          <p:nvPr>
            <p:ph type="title"/>
          </p:nvPr>
        </p:nvSpPr>
        <p:spPr>
          <a:xfrm>
            <a:off x="2771792" y="207818"/>
            <a:ext cx="9414164" cy="1325563"/>
          </a:xfrm>
        </p:spPr>
        <p:txBody>
          <a:bodyPr/>
          <a:lstStyle/>
          <a:p>
            <a:r>
              <a:rPr lang="en-US" b="1" dirty="0">
                <a:latin typeface="Arial Black"/>
              </a:rPr>
              <a:t>So, what is an external speaker?</a:t>
            </a:r>
            <a:endParaRPr lang="en-US" dirty="0"/>
          </a:p>
        </p:txBody>
      </p:sp>
    </p:spTree>
    <p:extLst>
      <p:ext uri="{BB962C8B-B14F-4D97-AF65-F5344CB8AC3E}">
        <p14:creationId xmlns:p14="http://schemas.microsoft.com/office/powerpoint/2010/main" val="2331784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3B00C-93A4-6F7F-6078-255597364F6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36C1E1-6BFC-CB1B-ABC6-4BADE7183E44}"/>
              </a:ext>
            </a:extLst>
          </p:cNvPr>
          <p:cNvSpPr>
            <a:spLocks noGrp="1"/>
          </p:cNvSpPr>
          <p:nvPr>
            <p:ph type="title"/>
          </p:nvPr>
        </p:nvSpPr>
        <p:spPr>
          <a:xfrm>
            <a:off x="1961301" y="0"/>
            <a:ext cx="10515600" cy="1325563"/>
          </a:xfrm>
        </p:spPr>
        <p:txBody>
          <a:bodyPr/>
          <a:lstStyle/>
          <a:p>
            <a:r>
              <a:rPr lang="en-US" b="1" dirty="0">
                <a:latin typeface="Arial Black"/>
              </a:rPr>
              <a:t>External Speakers Policy</a:t>
            </a:r>
          </a:p>
        </p:txBody>
      </p:sp>
      <p:sp>
        <p:nvSpPr>
          <p:cNvPr id="3" name="TextBox 2">
            <a:extLst>
              <a:ext uri="{FF2B5EF4-FFF2-40B4-BE49-F238E27FC236}">
                <a16:creationId xmlns:a16="http://schemas.microsoft.com/office/drawing/2014/main" id="{B4873FD1-6D7B-0145-6F98-CD580CA2B10E}"/>
              </a:ext>
            </a:extLst>
          </p:cNvPr>
          <p:cNvSpPr txBox="1"/>
          <p:nvPr/>
        </p:nvSpPr>
        <p:spPr>
          <a:xfrm>
            <a:off x="2202872" y="1177635"/>
            <a:ext cx="9393382"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ea typeface="+mn-lt"/>
                <a:cs typeface="Arial" panose="020B0604020202020204" pitchFamily="34" charset="0"/>
              </a:rPr>
              <a:t>Student leadership is fundamental to our Union. As a Union we are committed to empowering event </a:t>
            </a:r>
            <a:r>
              <a:rPr lang="en-US" dirty="0" err="1">
                <a:latin typeface="Arial" panose="020B0604020202020204" pitchFamily="34" charset="0"/>
                <a:ea typeface="+mn-lt"/>
                <a:cs typeface="Arial" panose="020B0604020202020204" pitchFamily="34" charset="0"/>
              </a:rPr>
              <a:t>organisers</a:t>
            </a:r>
            <a:r>
              <a:rPr lang="en-US" dirty="0">
                <a:latin typeface="Arial" panose="020B0604020202020204" pitchFamily="34" charset="0"/>
                <a:ea typeface="+mn-lt"/>
                <a:cs typeface="Arial" panose="020B0604020202020204" pitchFamily="34" charset="0"/>
              </a:rPr>
              <a:t> to make the most of their educational opportunities and skills to explore, debate and challenge issues, including those that may be considered controversial, whilst supporting them in fulfilling their legal responsibilities.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ea typeface="+mn-lt"/>
                <a:cs typeface="Arial" panose="020B0604020202020204" pitchFamily="34" charset="0"/>
              </a:rPr>
              <a:t>Freedom of expression and freedom of speech are basic human rights to be protected and are protected by law. The external speaker’s policy enables the Union to balance multiple legal duties including Union policy, charity commission guidance and the Higher Education (Freedom of Speech) Act.</a:t>
            </a:r>
          </a:p>
          <a:p>
            <a:endParaRPr lang="en-US" dirty="0">
              <a:latin typeface="Arial" panose="020B0604020202020204" pitchFamily="34" charset="0"/>
              <a:ea typeface="+mn-lt"/>
              <a:cs typeface="Arial" panose="020B0604020202020204" pitchFamily="34" charset="0"/>
            </a:endParaRPr>
          </a:p>
          <a:p>
            <a:r>
              <a:rPr lang="en-US" dirty="0">
                <a:latin typeface="Arial" panose="020B0604020202020204" pitchFamily="34" charset="0"/>
                <a:cs typeface="Arial" panose="020B0604020202020204" pitchFamily="34" charset="0"/>
              </a:rPr>
              <a:t>We have processed nearly 100 external speaker </a:t>
            </a:r>
          </a:p>
          <a:p>
            <a:r>
              <a:rPr lang="en-US" dirty="0">
                <a:latin typeface="Arial" panose="020B0604020202020204" pitchFamily="34" charset="0"/>
                <a:cs typeface="Arial" panose="020B0604020202020204" pitchFamily="34" charset="0"/>
              </a:rPr>
              <a:t>requests this year! Societies have invited politicians, </a:t>
            </a:r>
          </a:p>
          <a:p>
            <a:r>
              <a:rPr lang="en-US" dirty="0">
                <a:latin typeface="Arial" panose="020B0604020202020204" pitchFamily="34" charset="0"/>
                <a:cs typeface="Arial" panose="020B0604020202020204" pitchFamily="34" charset="0"/>
              </a:rPr>
              <a:t>ambassadors, authors, poets, business leaders, </a:t>
            </a:r>
          </a:p>
          <a:p>
            <a:r>
              <a:rPr lang="en-US" dirty="0">
                <a:latin typeface="Arial" panose="020B0604020202020204" pitchFamily="34" charset="0"/>
                <a:cs typeface="Arial" panose="020B0604020202020204" pitchFamily="34" charset="0"/>
              </a:rPr>
              <a:t>musicians and much </a:t>
            </a:r>
            <a:r>
              <a:rPr lang="en-US" dirty="0" err="1">
                <a:latin typeface="Arial" panose="020B0604020202020204" pitchFamily="34" charset="0"/>
                <a:cs typeface="Arial" panose="020B0604020202020204" pitchFamily="34" charset="0"/>
              </a:rPr>
              <a:t>much</a:t>
            </a:r>
            <a:r>
              <a:rPr lang="en-US" dirty="0">
                <a:latin typeface="Arial" panose="020B0604020202020204" pitchFamily="34" charset="0"/>
                <a:cs typeface="Arial" panose="020B0604020202020204" pitchFamily="34" charset="0"/>
              </a:rPr>
              <a:t> more!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External speaker events can be highly engaging and </a:t>
            </a:r>
          </a:p>
          <a:p>
            <a:r>
              <a:rPr lang="en-US" dirty="0">
                <a:latin typeface="Arial" panose="020B0604020202020204" pitchFamily="34" charset="0"/>
                <a:cs typeface="Arial" panose="020B0604020202020204" pitchFamily="34" charset="0"/>
              </a:rPr>
              <a:t>interesting for your members. The policy outlines the </a:t>
            </a:r>
          </a:p>
          <a:p>
            <a:r>
              <a:rPr lang="en-US" dirty="0">
                <a:latin typeface="Arial" panose="020B0604020202020204" pitchFamily="34" charset="0"/>
                <a:cs typeface="Arial" panose="020B0604020202020204" pitchFamily="34" charset="0"/>
              </a:rPr>
              <a:t>process which must be followed by societies, the </a:t>
            </a:r>
          </a:p>
          <a:p>
            <a:r>
              <a:rPr lang="en-US" dirty="0">
                <a:latin typeface="Arial" panose="020B0604020202020204" pitchFamily="34" charset="0"/>
                <a:cs typeface="Arial" panose="020B0604020202020204" pitchFamily="34" charset="0"/>
              </a:rPr>
              <a:t>Union and City in relation to external speakers.</a:t>
            </a:r>
          </a:p>
        </p:txBody>
      </p:sp>
      <p:pic>
        <p:nvPicPr>
          <p:cNvPr id="6" name="Picture 5" descr="A group of people at a table&#10;&#10;Description automatically generated">
            <a:extLst>
              <a:ext uri="{FF2B5EF4-FFF2-40B4-BE49-F238E27FC236}">
                <a16:creationId xmlns:a16="http://schemas.microsoft.com/office/drawing/2014/main" id="{918FEE3F-B250-14D9-077B-44893332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067" y="3895725"/>
            <a:ext cx="4444121" cy="2962275"/>
          </a:xfrm>
          <a:prstGeom prst="rect">
            <a:avLst/>
          </a:prstGeom>
        </p:spPr>
      </p:pic>
    </p:spTree>
    <p:extLst>
      <p:ext uri="{BB962C8B-B14F-4D97-AF65-F5344CB8AC3E}">
        <p14:creationId xmlns:p14="http://schemas.microsoft.com/office/powerpoint/2010/main" val="203593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FF77919-CF94-4B40-581B-0540D1767697}"/>
              </a:ext>
            </a:extLst>
          </p:cNvPr>
          <p:cNvSpPr>
            <a:spLocks noGrp="1"/>
          </p:cNvSpPr>
          <p:nvPr>
            <p:ph type="title"/>
          </p:nvPr>
        </p:nvSpPr>
        <p:spPr>
          <a:xfrm>
            <a:off x="883" y="0"/>
            <a:ext cx="10515600" cy="1325563"/>
          </a:xfrm>
        </p:spPr>
        <p:txBody>
          <a:bodyPr/>
          <a:lstStyle/>
          <a:p>
            <a:r>
              <a:rPr lang="en-US" b="1" dirty="0">
                <a:latin typeface="Arial Black"/>
              </a:rPr>
              <a:t>Office for Students and Freedom of Speech</a:t>
            </a:r>
            <a:endParaRPr lang="en-US" dirty="0"/>
          </a:p>
        </p:txBody>
      </p:sp>
      <p:sp>
        <p:nvSpPr>
          <p:cNvPr id="4" name="TextBox 1">
            <a:extLst>
              <a:ext uri="{FF2B5EF4-FFF2-40B4-BE49-F238E27FC236}">
                <a16:creationId xmlns:a16="http://schemas.microsoft.com/office/drawing/2014/main" id="{4FEB8295-3E75-6C34-4F48-17322AE0E9AF}"/>
              </a:ext>
            </a:extLst>
          </p:cNvPr>
          <p:cNvSpPr txBox="1"/>
          <p:nvPr/>
        </p:nvSpPr>
        <p:spPr>
          <a:xfrm>
            <a:off x="242454" y="1586345"/>
            <a:ext cx="9698180" cy="42473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a:ea typeface="+mn-lt"/>
                <a:cs typeface="Arial"/>
              </a:rPr>
              <a:t>The Higher Education (Freedom of Speech) Act was introduced by the government in an effort to ensure that people at universities in England can freely express their opinions and ideas.</a:t>
            </a:r>
          </a:p>
          <a:p>
            <a:endParaRPr lang="en-US" dirty="0">
              <a:latin typeface="Arial"/>
              <a:cs typeface="Arial"/>
            </a:endParaRPr>
          </a:p>
          <a:p>
            <a:r>
              <a:rPr lang="en-US" dirty="0">
                <a:latin typeface="Arial"/>
                <a:ea typeface="+mn-lt"/>
                <a:cs typeface="Arial"/>
              </a:rPr>
              <a:t>The legal definition of freedom of speech here is:</a:t>
            </a:r>
            <a:endParaRPr lang="en-US" dirty="0">
              <a:latin typeface="Arial"/>
              <a:cs typeface="Arial"/>
            </a:endParaRPr>
          </a:p>
          <a:p>
            <a:r>
              <a:rPr lang="en-US" dirty="0">
                <a:latin typeface="Arial"/>
                <a:ea typeface="+mn-lt"/>
                <a:cs typeface="Arial"/>
              </a:rPr>
              <a:t>"</a:t>
            </a:r>
            <a:r>
              <a:rPr lang="en-US" b="1" dirty="0">
                <a:latin typeface="Arial"/>
                <a:ea typeface="+mn-lt"/>
                <a:cs typeface="Arial"/>
              </a:rPr>
              <a:t>the freedom to impart ideas, opinions or information (referred to in Article 10(1) of the Convention as it has effect for the purposes of the Human Rights Act 1998) by means of speech, writing or images (including in electronic form)."</a:t>
            </a:r>
            <a:endParaRPr lang="en-US" b="1" dirty="0">
              <a:latin typeface="Arial"/>
              <a:cs typeface="Arial"/>
            </a:endParaRPr>
          </a:p>
          <a:p>
            <a:endParaRPr lang="en-US" dirty="0">
              <a:latin typeface="Arial"/>
              <a:cs typeface="Arial"/>
            </a:endParaRPr>
          </a:p>
          <a:p>
            <a:r>
              <a:rPr lang="en-US" dirty="0">
                <a:latin typeface="Arial"/>
                <a:cs typeface="Arial"/>
              </a:rPr>
              <a:t>The new duties require universities and students' union's to ensure students right to freedom of speech is secured. </a:t>
            </a:r>
            <a:r>
              <a:rPr lang="en-US" dirty="0">
                <a:latin typeface="Arial"/>
                <a:ea typeface="+mn-lt"/>
                <a:cs typeface="Arial"/>
              </a:rPr>
              <a:t>The new legislation protects freedom of speech </a:t>
            </a:r>
            <a:r>
              <a:rPr lang="en-US" b="1" dirty="0">
                <a:latin typeface="Arial"/>
                <a:ea typeface="+mn-lt"/>
                <a:cs typeface="Arial"/>
              </a:rPr>
              <a:t>within the law</a:t>
            </a:r>
            <a:r>
              <a:rPr lang="en-US" dirty="0">
                <a:latin typeface="Arial"/>
                <a:ea typeface="+mn-lt"/>
                <a:cs typeface="Arial"/>
              </a:rPr>
              <a:t>. This means that speech is protected unless it contravenes some other law. It is not, therefore, necessary to point to a specific legal basis for particular speech. Rather, the starting point is that </a:t>
            </a:r>
            <a:r>
              <a:rPr lang="en-US" b="1" dirty="0">
                <a:latin typeface="Arial"/>
                <a:ea typeface="+mn-lt"/>
                <a:cs typeface="Arial"/>
              </a:rPr>
              <a:t>all speech is permitted unless it is restricted by law.</a:t>
            </a:r>
            <a:endParaRPr lang="en-US" dirty="0">
              <a:latin typeface="Arial"/>
              <a:cs typeface="Arial"/>
            </a:endParaRPr>
          </a:p>
          <a:p>
            <a:endParaRPr lang="en-US" dirty="0">
              <a:solidFill>
                <a:srgbClr val="141437"/>
              </a:solidFill>
              <a:latin typeface="Arial"/>
              <a:cs typeface="Arial"/>
            </a:endParaRPr>
          </a:p>
          <a:p>
            <a:endParaRPr lang="en-US" dirty="0">
              <a:solidFill>
                <a:srgbClr val="141437"/>
              </a:solidFill>
              <a:latin typeface="Arial"/>
              <a:cs typeface="Arial"/>
            </a:endParaRPr>
          </a:p>
        </p:txBody>
      </p:sp>
      <p:pic>
        <p:nvPicPr>
          <p:cNvPr id="6" name="Picture 5" descr="Office for Students - Wikipedia">
            <a:extLst>
              <a:ext uri="{FF2B5EF4-FFF2-40B4-BE49-F238E27FC236}">
                <a16:creationId xmlns:a16="http://schemas.microsoft.com/office/drawing/2014/main" id="{E0A8C651-2C81-CDA6-96E4-22F07B159929}"/>
              </a:ext>
            </a:extLst>
          </p:cNvPr>
          <p:cNvPicPr>
            <a:picLocks noChangeAspect="1"/>
          </p:cNvPicPr>
          <p:nvPr/>
        </p:nvPicPr>
        <p:blipFill>
          <a:blip r:embed="rId3"/>
          <a:stretch>
            <a:fillRect/>
          </a:stretch>
        </p:blipFill>
        <p:spPr>
          <a:xfrm>
            <a:off x="124691" y="5659703"/>
            <a:ext cx="2743200" cy="1052703"/>
          </a:xfrm>
          <a:prstGeom prst="rect">
            <a:avLst/>
          </a:prstGeom>
        </p:spPr>
      </p:pic>
    </p:spTree>
    <p:extLst>
      <p:ext uri="{BB962C8B-B14F-4D97-AF65-F5344CB8AC3E}">
        <p14:creationId xmlns:p14="http://schemas.microsoft.com/office/powerpoint/2010/main" val="3494274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7BED4-E92C-A053-3248-1C581DF63803}"/>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FF77919-CF94-4B40-581B-0540D1767697}"/>
              </a:ext>
            </a:extLst>
          </p:cNvPr>
          <p:cNvSpPr>
            <a:spLocks noGrp="1"/>
          </p:cNvSpPr>
          <p:nvPr>
            <p:ph type="title"/>
          </p:nvPr>
        </p:nvSpPr>
        <p:spPr>
          <a:xfrm>
            <a:off x="883" y="0"/>
            <a:ext cx="10515600" cy="1325563"/>
          </a:xfrm>
        </p:spPr>
        <p:txBody>
          <a:bodyPr/>
          <a:lstStyle/>
          <a:p>
            <a:r>
              <a:rPr lang="en-US" b="1" dirty="0">
                <a:latin typeface="Arial Black"/>
              </a:rPr>
              <a:t>Office for Students and Freedom of Speech</a:t>
            </a:r>
            <a:endParaRPr lang="en-US" dirty="0"/>
          </a:p>
        </p:txBody>
      </p:sp>
      <p:pic>
        <p:nvPicPr>
          <p:cNvPr id="6" name="Picture 5" descr="Office for Students - Wikipedia">
            <a:extLst>
              <a:ext uri="{FF2B5EF4-FFF2-40B4-BE49-F238E27FC236}">
                <a16:creationId xmlns:a16="http://schemas.microsoft.com/office/drawing/2014/main" id="{E0A8C651-2C81-CDA6-96E4-22F07B159929}"/>
              </a:ext>
            </a:extLst>
          </p:cNvPr>
          <p:cNvPicPr>
            <a:picLocks noChangeAspect="1"/>
          </p:cNvPicPr>
          <p:nvPr/>
        </p:nvPicPr>
        <p:blipFill>
          <a:blip r:embed="rId3"/>
          <a:stretch>
            <a:fillRect/>
          </a:stretch>
        </p:blipFill>
        <p:spPr>
          <a:xfrm>
            <a:off x="124691" y="5659703"/>
            <a:ext cx="2743200" cy="1052703"/>
          </a:xfrm>
          <a:prstGeom prst="rect">
            <a:avLst/>
          </a:prstGeom>
        </p:spPr>
      </p:pic>
      <p:sp>
        <p:nvSpPr>
          <p:cNvPr id="7" name="TextBox 1">
            <a:extLst>
              <a:ext uri="{FF2B5EF4-FFF2-40B4-BE49-F238E27FC236}">
                <a16:creationId xmlns:a16="http://schemas.microsoft.com/office/drawing/2014/main" id="{D8CD21F7-1C1E-3502-5AFE-55401F4221A6}"/>
              </a:ext>
            </a:extLst>
          </p:cNvPr>
          <p:cNvSpPr txBox="1"/>
          <p:nvPr/>
        </p:nvSpPr>
        <p:spPr>
          <a:xfrm>
            <a:off x="290945" y="1323109"/>
            <a:ext cx="9698180"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In order to ensure that the Union meets the new regulation will produce a new code of practice outlining </a:t>
            </a:r>
            <a:r>
              <a:rPr lang="en-US" dirty="0">
                <a:latin typeface="Arial" panose="020B0604020202020204" pitchFamily="34" charset="0"/>
                <a:ea typeface="+mn-lt"/>
                <a:cs typeface="Arial" panose="020B0604020202020204" pitchFamily="34" charset="0"/>
              </a:rPr>
              <a:t>the students’ union’s </a:t>
            </a:r>
            <a:r>
              <a:rPr lang="en-US" b="1" dirty="0">
                <a:latin typeface="Arial" panose="020B0604020202020204" pitchFamily="34" charset="0"/>
                <a:ea typeface="+mn-lt"/>
                <a:cs typeface="Arial" panose="020B0604020202020204" pitchFamily="34" charset="0"/>
              </a:rPr>
              <a:t>values</a:t>
            </a:r>
            <a:r>
              <a:rPr lang="en-US" dirty="0">
                <a:latin typeface="Arial" panose="020B0604020202020204" pitchFamily="34" charset="0"/>
                <a:ea typeface="+mn-lt"/>
                <a:cs typeface="Arial" panose="020B0604020202020204" pitchFamily="34" charset="0"/>
              </a:rPr>
              <a:t> relating to freedom of speech and an explanation of how those values uphold freedom of speech. This will be published and made known to students before the start of next term.</a:t>
            </a:r>
          </a:p>
          <a:p>
            <a:endParaRPr lang="en-US" dirty="0">
              <a:latin typeface="Arial" panose="020B0604020202020204" pitchFamily="34" charset="0"/>
              <a:ea typeface="+mn-lt"/>
              <a:cs typeface="Arial" panose="020B0604020202020204" pitchFamily="34" charset="0"/>
            </a:endParaRPr>
          </a:p>
          <a:p>
            <a:r>
              <a:rPr lang="en-GB" dirty="0">
                <a:latin typeface="Arial" panose="020B0604020202020204" pitchFamily="34" charset="0"/>
                <a:cs typeface="Arial" panose="020B0604020202020204" pitchFamily="34" charset="0"/>
              </a:rPr>
              <a:t>If you have a complaint relating to freedom of speech, you should firstly make a </a:t>
            </a:r>
          </a:p>
          <a:p>
            <a:r>
              <a:rPr lang="en-GB" dirty="0">
                <a:latin typeface="Arial" panose="020B0604020202020204" pitchFamily="34" charset="0"/>
                <a:cs typeface="Arial" panose="020B0604020202020204" pitchFamily="34" charset="0"/>
              </a:rPr>
              <a:t>complaint to the students’ union. The process for this is covered in the Union’s </a:t>
            </a:r>
          </a:p>
          <a:p>
            <a:r>
              <a:rPr lang="en-GB" dirty="0">
                <a:latin typeface="Arial" panose="020B0604020202020204" pitchFamily="34" charset="0"/>
                <a:cs typeface="Arial" panose="020B0604020202020204" pitchFamily="34" charset="0"/>
              </a:rPr>
              <a:t>complaints policy.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Office for Students (</a:t>
            </a:r>
            <a:r>
              <a:rPr lang="en-GB" dirty="0" err="1">
                <a:latin typeface="Arial" panose="020B0604020202020204" pitchFamily="34" charset="0"/>
                <a:cs typeface="Arial" panose="020B0604020202020204" pitchFamily="34" charset="0"/>
              </a:rPr>
              <a:t>OfS</a:t>
            </a:r>
            <a:r>
              <a:rPr lang="en-GB" dirty="0">
                <a:latin typeface="Arial" panose="020B0604020202020204" pitchFamily="34" charset="0"/>
                <a:cs typeface="Arial" panose="020B0604020202020204" pitchFamily="34" charset="0"/>
              </a:rPr>
              <a:t>) operates a free speech complaints scheme. Under that </a:t>
            </a:r>
          </a:p>
          <a:p>
            <a:r>
              <a:rPr lang="en-GB" dirty="0">
                <a:latin typeface="Arial" panose="020B0604020202020204" pitchFamily="34" charset="0"/>
                <a:cs typeface="Arial" panose="020B0604020202020204" pitchFamily="34" charset="0"/>
              </a:rPr>
              <a:t>scheme, the </a:t>
            </a:r>
            <a:r>
              <a:rPr lang="en-GB" dirty="0" err="1">
                <a:latin typeface="Arial" panose="020B0604020202020204" pitchFamily="34" charset="0"/>
                <a:cs typeface="Arial" panose="020B0604020202020204" pitchFamily="34" charset="0"/>
              </a:rPr>
              <a:t>OfS</a:t>
            </a:r>
            <a:r>
              <a:rPr lang="en-GB" dirty="0">
                <a:latin typeface="Arial" panose="020B0604020202020204" pitchFamily="34" charset="0"/>
                <a:cs typeface="Arial" panose="020B0604020202020204" pitchFamily="34" charset="0"/>
              </a:rPr>
              <a:t> can review complaints about free speech from members, students, </a:t>
            </a:r>
          </a:p>
          <a:p>
            <a:r>
              <a:rPr lang="en-GB" dirty="0">
                <a:latin typeface="Arial" panose="020B0604020202020204" pitchFamily="34" charset="0"/>
                <a:cs typeface="Arial" panose="020B0604020202020204" pitchFamily="34" charset="0"/>
              </a:rPr>
              <a:t>staff, applicants for academic posts and (actual or invited) visiting speakers. </a:t>
            </a:r>
          </a:p>
          <a:p>
            <a:r>
              <a:rPr lang="en-GB" dirty="0">
                <a:latin typeface="Arial" panose="020B0604020202020204" pitchFamily="34" charset="0"/>
                <a:cs typeface="Arial" panose="020B0604020202020204" pitchFamily="34" charset="0"/>
              </a:rPr>
              <a:t>Information about the complaints that the </a:t>
            </a:r>
            <a:r>
              <a:rPr lang="en-GB" dirty="0" err="1">
                <a:latin typeface="Arial" panose="020B0604020202020204" pitchFamily="34" charset="0"/>
                <a:cs typeface="Arial" panose="020B0604020202020204" pitchFamily="34" charset="0"/>
              </a:rPr>
              <a:t>OfS</a:t>
            </a:r>
            <a:r>
              <a:rPr lang="en-GB" dirty="0">
                <a:latin typeface="Arial" panose="020B0604020202020204" pitchFamily="34" charset="0"/>
                <a:cs typeface="Arial" panose="020B0604020202020204" pitchFamily="34" charset="0"/>
              </a:rPr>
              <a:t> can review is available on its website</a:t>
            </a:r>
            <a:endParaRPr lang="en-US" dirty="0">
              <a:latin typeface="Arial" panose="020B0604020202020204" pitchFamily="34" charset="0"/>
              <a:cs typeface="Arial" panose="020B0604020202020204" pitchFamily="34" charset="0"/>
            </a:endParaRPr>
          </a:p>
          <a:p>
            <a:endParaRPr lang="en-US" dirty="0">
              <a:solidFill>
                <a:srgbClr val="141437"/>
              </a:solidFill>
              <a:latin typeface="Arial"/>
              <a:cs typeface="Arial"/>
            </a:endParaRPr>
          </a:p>
        </p:txBody>
      </p:sp>
    </p:spTree>
    <p:extLst>
      <p:ext uri="{BB962C8B-B14F-4D97-AF65-F5344CB8AC3E}">
        <p14:creationId xmlns:p14="http://schemas.microsoft.com/office/powerpoint/2010/main" val="316332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1: Events form</a:t>
            </a:r>
          </a:p>
        </p:txBody>
      </p:sp>
      <p:sp>
        <p:nvSpPr>
          <p:cNvPr id="4" name="TextBox 3">
            <a:extLst>
              <a:ext uri="{FF2B5EF4-FFF2-40B4-BE49-F238E27FC236}">
                <a16:creationId xmlns:a16="http://schemas.microsoft.com/office/drawing/2014/main" id="{EB04C21E-46AE-7C25-7AAF-DC729A72696C}"/>
              </a:ext>
            </a:extLst>
          </p:cNvPr>
          <p:cNvSpPr txBox="1"/>
          <p:nvPr/>
        </p:nvSpPr>
        <p:spPr>
          <a:xfrm>
            <a:off x="251534" y="325513"/>
            <a:ext cx="783198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mn-lt"/>
                <a:cs typeface="+mn-lt"/>
              </a:rPr>
              <a:t>For external speakers, the first step is to complete an events form. The events can be found on the Committee Hub and allows you to provide all your event information event via one online form. This form then comes to us, and your form will be reviewed by a member of the Communities Team.</a:t>
            </a:r>
          </a:p>
          <a:p>
            <a:endParaRPr lang="en-US" sz="2000" dirty="0">
              <a:latin typeface="Arial"/>
              <a:ea typeface="+mn-lt"/>
              <a:cs typeface="+mn-lt"/>
            </a:endParaRPr>
          </a:p>
          <a:p>
            <a:r>
              <a:rPr lang="en-US" sz="2000" dirty="0">
                <a:latin typeface="Arial"/>
                <a:ea typeface="+mn-lt"/>
                <a:cs typeface="+mn-lt"/>
              </a:rPr>
              <a:t>The form will ask if your event has an external speaker. The form will then ask for links to relevant pages, for example the speaker’s LinkedIn page, or any relevant news articles written by or about the speaker. </a:t>
            </a:r>
          </a:p>
          <a:p>
            <a:endParaRPr lang="en-US" sz="2000" dirty="0">
              <a:latin typeface="Arial"/>
              <a:ea typeface="+mn-lt"/>
              <a:cs typeface="+mn-lt"/>
            </a:endParaRPr>
          </a:p>
          <a:p>
            <a:r>
              <a:rPr lang="en-US" sz="2000" b="1" dirty="0">
                <a:latin typeface="Arial"/>
                <a:ea typeface="+mn-lt"/>
                <a:cs typeface="+mn-lt"/>
              </a:rPr>
              <a:t>You must submit a minimum of three links to relevant pages and all the required contact information.</a:t>
            </a:r>
            <a:endParaRPr lang="en-US" sz="2000" b="1">
              <a:latin typeface="Arial"/>
              <a:cs typeface="Arial"/>
            </a:endParaRPr>
          </a:p>
          <a:p>
            <a:endParaRPr lang="en-US" sz="2000" dirty="0">
              <a:latin typeface="Arial"/>
              <a:ea typeface="Calibri" panose="020F0502020204030204"/>
              <a:cs typeface="Calibri" panose="020F0502020204030204"/>
            </a:endParaRPr>
          </a:p>
          <a:p>
            <a:r>
              <a:rPr lang="en-US" sz="2000" dirty="0">
                <a:latin typeface="Arial"/>
                <a:ea typeface="Calibri" panose="020F0502020204030204"/>
                <a:cs typeface="Calibri" panose="020F0502020204030204"/>
              </a:rPr>
              <a:t>You should complete the events form in as much detail as possible. </a:t>
            </a:r>
          </a:p>
        </p:txBody>
      </p:sp>
      <p:pic>
        <p:nvPicPr>
          <p:cNvPr id="3" name="Picture 2" descr="A large room with many people&#10;&#10;Description automatically generated">
            <a:extLst>
              <a:ext uri="{FF2B5EF4-FFF2-40B4-BE49-F238E27FC236}">
                <a16:creationId xmlns:a16="http://schemas.microsoft.com/office/drawing/2014/main" id="{873020EA-C207-254B-7A9E-8874EF44EDDC}"/>
              </a:ext>
            </a:extLst>
          </p:cNvPr>
          <p:cNvPicPr>
            <a:picLocks noChangeAspect="1"/>
          </p:cNvPicPr>
          <p:nvPr/>
        </p:nvPicPr>
        <p:blipFill>
          <a:blip r:embed="rId4"/>
          <a:stretch>
            <a:fillRect/>
          </a:stretch>
        </p:blipFill>
        <p:spPr>
          <a:xfrm>
            <a:off x="8486566" y="0"/>
            <a:ext cx="3708971" cy="5551715"/>
          </a:xfrm>
          <a:prstGeom prst="rect">
            <a:avLst/>
          </a:prstGeom>
        </p:spPr>
      </p:pic>
    </p:spTree>
    <p:extLst>
      <p:ext uri="{BB962C8B-B14F-4D97-AF65-F5344CB8AC3E}">
        <p14:creationId xmlns:p14="http://schemas.microsoft.com/office/powerpoint/2010/main" val="936626355"/>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2: Referral</a:t>
            </a:r>
          </a:p>
        </p:txBody>
      </p:sp>
      <p:sp>
        <p:nvSpPr>
          <p:cNvPr id="4" name="TextBox 3">
            <a:extLst>
              <a:ext uri="{FF2B5EF4-FFF2-40B4-BE49-F238E27FC236}">
                <a16:creationId xmlns:a16="http://schemas.microsoft.com/office/drawing/2014/main" id="{EB04C21E-46AE-7C25-7AAF-DC729A72696C}"/>
              </a:ext>
            </a:extLst>
          </p:cNvPr>
          <p:cNvSpPr txBox="1"/>
          <p:nvPr/>
        </p:nvSpPr>
        <p:spPr>
          <a:xfrm>
            <a:off x="251534" y="325513"/>
            <a:ext cx="783198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ea typeface="+mn-lt"/>
                <a:cs typeface="Arial"/>
              </a:rPr>
              <a:t>When you complete the external speaker section of the form, you will be asked whether you want to refer the speaker for a more detailed evaluation. </a:t>
            </a:r>
            <a:endParaRPr lang="en-US" sz="1600"/>
          </a:p>
          <a:p>
            <a:endParaRPr lang="en-US" sz="2000" dirty="0">
              <a:latin typeface="Arial"/>
              <a:ea typeface="+mn-lt"/>
              <a:cs typeface="Arial"/>
            </a:endParaRPr>
          </a:p>
          <a:p>
            <a:r>
              <a:rPr lang="en-US" sz="2000" dirty="0">
                <a:latin typeface="Arial"/>
                <a:ea typeface="+mn-lt"/>
                <a:cs typeface="Arial"/>
              </a:rPr>
              <a:t>You should refer the speaker if you answer yes to any of these questions: </a:t>
            </a:r>
            <a:endParaRPr lang="en-US" sz="1600"/>
          </a:p>
          <a:p>
            <a:r>
              <a:rPr lang="en-US" sz="2000" dirty="0">
                <a:latin typeface="Arial"/>
                <a:ea typeface="+mn-lt"/>
                <a:cs typeface="Arial"/>
              </a:rPr>
              <a:t>a) The speaker or topic has attracted controversy in the past. </a:t>
            </a:r>
          </a:p>
          <a:p>
            <a:r>
              <a:rPr lang="en-US" sz="2000" dirty="0">
                <a:latin typeface="Arial"/>
                <a:ea typeface="+mn-lt"/>
                <a:cs typeface="Arial"/>
              </a:rPr>
              <a:t>b) The event or speaker is likely to attract media attention/interest. </a:t>
            </a:r>
            <a:endParaRPr lang="en-US" sz="2000">
              <a:latin typeface="Arial"/>
              <a:ea typeface="+mn-lt"/>
              <a:cs typeface="Arial"/>
            </a:endParaRPr>
          </a:p>
          <a:p>
            <a:r>
              <a:rPr lang="en-US" sz="2000" dirty="0">
                <a:latin typeface="Arial"/>
                <a:ea typeface="+mn-lt"/>
                <a:cs typeface="Arial"/>
              </a:rPr>
              <a:t>c) The external speaker is on a tour across several institutions or </a:t>
            </a:r>
            <a:r>
              <a:rPr lang="en-US" sz="2000" err="1">
                <a:latin typeface="Arial"/>
                <a:ea typeface="+mn-lt"/>
                <a:cs typeface="Arial"/>
              </a:rPr>
              <a:t>organisations</a:t>
            </a:r>
            <a:r>
              <a:rPr lang="en-US" sz="2000" dirty="0">
                <a:latin typeface="Arial"/>
                <a:ea typeface="+mn-lt"/>
                <a:cs typeface="Arial"/>
              </a:rPr>
              <a:t>. </a:t>
            </a:r>
            <a:endParaRPr lang="en-US" sz="2000">
              <a:latin typeface="Arial"/>
              <a:ea typeface="+mn-lt"/>
              <a:cs typeface="Arial"/>
            </a:endParaRPr>
          </a:p>
          <a:p>
            <a:endParaRPr lang="en-US" sz="2000" dirty="0">
              <a:latin typeface="Arial"/>
              <a:ea typeface="+mn-lt"/>
              <a:cs typeface="Arial"/>
            </a:endParaRPr>
          </a:p>
          <a:p>
            <a:r>
              <a:rPr lang="en-US" sz="2000" dirty="0">
                <a:latin typeface="Arial"/>
                <a:ea typeface="+mn-lt"/>
                <a:cs typeface="Arial"/>
              </a:rPr>
              <a:t>A referral does not mean your event will be cancelled or rejected, it just allows us to help make sure the event can go ahead safely and be as successful as possible for your student group.</a:t>
            </a:r>
            <a:endParaRPr lang="en-US" sz="2000">
              <a:latin typeface="Arial"/>
              <a:cs typeface="Arial"/>
            </a:endParaRPr>
          </a:p>
        </p:txBody>
      </p:sp>
      <p:pic>
        <p:nvPicPr>
          <p:cNvPr id="5" name="Picture 4" descr="A person singing on a stage with a band playing instruments&#10;&#10;Description automatically generated">
            <a:extLst>
              <a:ext uri="{FF2B5EF4-FFF2-40B4-BE49-F238E27FC236}">
                <a16:creationId xmlns:a16="http://schemas.microsoft.com/office/drawing/2014/main" id="{0439A6A6-FF59-47D9-2A02-41849C80C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2434" y="2752725"/>
            <a:ext cx="4169567" cy="2779711"/>
          </a:xfrm>
          <a:prstGeom prst="rect">
            <a:avLst/>
          </a:prstGeom>
        </p:spPr>
      </p:pic>
      <p:pic>
        <p:nvPicPr>
          <p:cNvPr id="7" name="Picture 6" descr="A group of people in formal wear&#10;&#10;Description automatically generated">
            <a:extLst>
              <a:ext uri="{FF2B5EF4-FFF2-40B4-BE49-F238E27FC236}">
                <a16:creationId xmlns:a16="http://schemas.microsoft.com/office/drawing/2014/main" id="{57D9D7E1-E509-3C41-0D51-063A2359C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2433" y="-26192"/>
            <a:ext cx="4169567" cy="2779711"/>
          </a:xfrm>
          <a:prstGeom prst="rect">
            <a:avLst/>
          </a:prstGeom>
        </p:spPr>
      </p:pic>
    </p:spTree>
    <p:extLst>
      <p:ext uri="{BB962C8B-B14F-4D97-AF65-F5344CB8AC3E}">
        <p14:creationId xmlns:p14="http://schemas.microsoft.com/office/powerpoint/2010/main" val="354656995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5A6E32D-4BFB-9064-3523-7785550A3981}"/>
              </a:ext>
            </a:extLst>
          </p:cNvPr>
          <p:cNvPicPr>
            <a:picLocks noGrp="1" noChangeAspect="1"/>
          </p:cNvPicPr>
          <p:nvPr>
            <p:ph idx="1"/>
          </p:nvPr>
        </p:nvPicPr>
        <p:blipFill>
          <a:blip r:embed="rId3"/>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252573" y="5532437"/>
            <a:ext cx="10861963" cy="1325563"/>
          </a:xfrm>
        </p:spPr>
        <p:txBody>
          <a:bodyPr/>
          <a:lstStyle/>
          <a:p>
            <a:r>
              <a:rPr lang="en-US" b="1" dirty="0">
                <a:latin typeface="Arial Black"/>
                <a:cs typeface="Arial Black" panose="020B0604020202020204" pitchFamily="34" charset="0"/>
              </a:rPr>
              <a:t>Step 2: </a:t>
            </a:r>
            <a:r>
              <a:rPr lang="en-US" b="1" dirty="0" err="1">
                <a:latin typeface="Arial Black"/>
                <a:cs typeface="Arial Black" panose="020B0604020202020204" pitchFamily="34" charset="0"/>
              </a:rPr>
              <a:t>Referal</a:t>
            </a:r>
            <a:endParaRPr lang="en-US" b="1" dirty="0">
              <a:latin typeface="Arial Black"/>
              <a:cs typeface="Arial Black" panose="020B0604020202020204" pitchFamily="34" charset="0"/>
            </a:endParaRPr>
          </a:p>
        </p:txBody>
      </p:sp>
      <p:sp>
        <p:nvSpPr>
          <p:cNvPr id="4" name="TextBox 3">
            <a:extLst>
              <a:ext uri="{FF2B5EF4-FFF2-40B4-BE49-F238E27FC236}">
                <a16:creationId xmlns:a16="http://schemas.microsoft.com/office/drawing/2014/main" id="{EB04C21E-46AE-7C25-7AAF-DC729A72696C}"/>
              </a:ext>
            </a:extLst>
          </p:cNvPr>
          <p:cNvSpPr txBox="1"/>
          <p:nvPr/>
        </p:nvSpPr>
        <p:spPr>
          <a:xfrm>
            <a:off x="251534" y="325513"/>
            <a:ext cx="1157271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Arial"/>
                <a:ea typeface="+mn-lt"/>
                <a:cs typeface="Arial"/>
              </a:rPr>
              <a:t>If you do not self-refer the speaker, but our initial evaluation concludes that they meet one or more of the criteria above, we will refer them for a further evaluation. Therefore, if you think the speaker meets any of the criteria, it saves everyone time if you self-refer in the first instance and reduces the risk your event will be postponed or cancelled.</a:t>
            </a:r>
          </a:p>
          <a:p>
            <a:endParaRPr lang="en-US" sz="2200" dirty="0">
              <a:latin typeface="Arial"/>
              <a:ea typeface="+mn-lt"/>
              <a:cs typeface="Arial"/>
            </a:endParaRPr>
          </a:p>
          <a:p>
            <a:r>
              <a:rPr lang="en-US" sz="2200" dirty="0">
                <a:latin typeface="Arial"/>
                <a:ea typeface="+mn-lt"/>
                <a:cs typeface="Arial"/>
              </a:rPr>
              <a:t>For speakers that are not referred, we may decide they need a more detailed evaluation if any of the following occurs: </a:t>
            </a:r>
            <a:endParaRPr lang="en-US" dirty="0">
              <a:latin typeface="Arial"/>
              <a:ea typeface="+mn-lt"/>
              <a:cs typeface="Arial"/>
            </a:endParaRPr>
          </a:p>
          <a:p>
            <a:r>
              <a:rPr lang="en-US" sz="2200" dirty="0">
                <a:latin typeface="Arial"/>
                <a:ea typeface="+mn-lt"/>
                <a:cs typeface="Arial"/>
              </a:rPr>
              <a:t>a) Our Google search shows the speaker to be the topic of mainstream media coverage </a:t>
            </a:r>
            <a:endParaRPr lang="en-US" dirty="0">
              <a:latin typeface="Arial"/>
              <a:ea typeface="+mn-lt"/>
              <a:cs typeface="Arial"/>
            </a:endParaRPr>
          </a:p>
          <a:p>
            <a:r>
              <a:rPr lang="en-US" sz="2200" dirty="0">
                <a:latin typeface="Arial"/>
                <a:ea typeface="+mn-lt"/>
                <a:cs typeface="Arial"/>
              </a:rPr>
              <a:t>b) Our Google search shows that the speaker is on tour across a number of institutions </a:t>
            </a:r>
            <a:endParaRPr lang="en-US" dirty="0">
              <a:latin typeface="Arial"/>
              <a:ea typeface="+mn-lt"/>
              <a:cs typeface="Arial"/>
            </a:endParaRPr>
          </a:p>
          <a:p>
            <a:r>
              <a:rPr lang="en-US" sz="2200" dirty="0">
                <a:latin typeface="Arial"/>
                <a:ea typeface="+mn-lt"/>
                <a:cs typeface="Arial"/>
              </a:rPr>
              <a:t>c) Our search shows that the speaker has social media accounts with more than 10,000 followers </a:t>
            </a:r>
            <a:endParaRPr lang="en-US" dirty="0">
              <a:latin typeface="Arial"/>
              <a:ea typeface="+mn-lt"/>
              <a:cs typeface="Arial"/>
            </a:endParaRPr>
          </a:p>
          <a:p>
            <a:endParaRPr lang="en-US" sz="2200" dirty="0">
              <a:latin typeface="Arial"/>
              <a:ea typeface="+mn-lt"/>
              <a:cs typeface="Arial"/>
            </a:endParaRPr>
          </a:p>
          <a:p>
            <a:r>
              <a:rPr lang="en-US" sz="2200" dirty="0">
                <a:latin typeface="Arial"/>
                <a:ea typeface="+mn-lt"/>
                <a:cs typeface="Arial"/>
              </a:rPr>
              <a:t>If you do not refer your speaker and they meet one or more of the requirements above, we will simply refer them ourselves.</a:t>
            </a:r>
            <a:endParaRPr lang="en-US" dirty="0">
              <a:latin typeface="Arial"/>
              <a:cs typeface="Arial"/>
            </a:endParaRPr>
          </a:p>
        </p:txBody>
      </p:sp>
    </p:spTree>
    <p:extLst>
      <p:ext uri="{BB962C8B-B14F-4D97-AF65-F5344CB8AC3E}">
        <p14:creationId xmlns:p14="http://schemas.microsoft.com/office/powerpoint/2010/main" val="227441684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14c2cfe9-6074-42f2-a886-b2703f82d0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2640180C94E14BA2422EE199C5A9B4" ma:contentTypeVersion="7" ma:contentTypeDescription="Create a new document." ma:contentTypeScope="" ma:versionID="2de54bf61be862876c7ed22df05cb695">
  <xsd:schema xmlns:xsd="http://www.w3.org/2001/XMLSchema" xmlns:xs="http://www.w3.org/2001/XMLSchema" xmlns:p="http://schemas.microsoft.com/office/2006/metadata/properties" xmlns:ns2="14c2cfe9-6074-42f2-a886-b2703f82d0bd" targetNamespace="http://schemas.microsoft.com/office/2006/metadata/properties" ma:root="true" ma:fieldsID="00e91f5f0d10c738d2603f1e769c9dc0" ns2:_="">
    <xsd:import namespace="14c2cfe9-6074-42f2-a886-b2703f82d0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c2cfe9-6074-42f2-a886-b2703f82d0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923F48-5118-46D5-8E2D-63B37782E432}">
  <ds:schemaRefs>
    <ds:schemaRef ds:uri="http://schemas.microsoft.com/sharepoint/v3/contenttype/forms"/>
  </ds:schemaRefs>
</ds:datastoreItem>
</file>

<file path=customXml/itemProps2.xml><?xml version="1.0" encoding="utf-8"?>
<ds:datastoreItem xmlns:ds="http://schemas.openxmlformats.org/officeDocument/2006/customXml" ds:itemID="{F8FCD990-CD3E-492E-B4F3-287BD46A2DC7}">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a51b1845-5d5f-4abf-a7ce-3783e93f39bf"/>
    <ds:schemaRef ds:uri="2e9b5816-1fb9-4d1d-8cdc-9cefc16a9656"/>
    <ds:schemaRef ds:uri="http://www.w3.org/XML/1998/namespace"/>
    <ds:schemaRef ds:uri="http://purl.org/dc/dcmitype/"/>
  </ds:schemaRefs>
</ds:datastoreItem>
</file>

<file path=customXml/itemProps3.xml><?xml version="1.0" encoding="utf-8"?>
<ds:datastoreItem xmlns:ds="http://schemas.openxmlformats.org/officeDocument/2006/customXml" ds:itemID="{E1AA1726-0DA0-4FD4-AA1B-6F6F2443B06D}"/>
</file>

<file path=docProps/app.xml><?xml version="1.0" encoding="utf-8"?>
<Properties xmlns="http://schemas.openxmlformats.org/officeDocument/2006/extended-properties" xmlns:vt="http://schemas.openxmlformats.org/officeDocument/2006/docPropsVTypes">
  <Template>office theme</Template>
  <TotalTime>85</TotalTime>
  <Words>2239</Words>
  <Application>Microsoft Office PowerPoint</Application>
  <PresentationFormat>Widescreen</PresentationFormat>
  <Paragraphs>149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Navigating the External Speakers Process</vt:lpstr>
      <vt:lpstr>Overview</vt:lpstr>
      <vt:lpstr>So, what is an external speaker?</vt:lpstr>
      <vt:lpstr>External Speakers Policy</vt:lpstr>
      <vt:lpstr>Office for Students and Freedom of Speech</vt:lpstr>
      <vt:lpstr>Office for Students and Freedom of Speech</vt:lpstr>
      <vt:lpstr>Step 1: Events form</vt:lpstr>
      <vt:lpstr>Step 2: Referral</vt:lpstr>
      <vt:lpstr>Step 2: Referal</vt:lpstr>
      <vt:lpstr>Step 3: Risk</vt:lpstr>
      <vt:lpstr>Step 3: Risk</vt:lpstr>
      <vt:lpstr>Step 3: Risk</vt:lpstr>
      <vt:lpstr>Step 3: Risk</vt:lpstr>
      <vt:lpstr>Step 4: University approval</vt:lpstr>
      <vt:lpstr>TOP TIPS</vt:lpstr>
      <vt:lpstr>TOP TIPS</vt:lpstr>
      <vt:lpstr>Q+A</vt:lpstr>
      <vt:lpstr>Activity: External Speaker Scenarios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External Speakers Process</dc:title>
  <dc:creator/>
  <cp:lastModifiedBy>Ginger, Ryan</cp:lastModifiedBy>
  <cp:revision>254</cp:revision>
  <dcterms:created xsi:type="dcterms:W3CDTF">2024-06-04T19:03:19Z</dcterms:created>
  <dcterms:modified xsi:type="dcterms:W3CDTF">2024-06-10T14:43:04Z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c24981-b6df-48f8-949b-0896357b9b03_Enabled">
    <vt:lpwstr>true</vt:lpwstr>
  </property>
  <property fmtid="{D5CDD505-2E9C-101B-9397-08002B2CF9AE}" pid="3" name="MSIP_Label_06c24981-b6df-48f8-949b-0896357b9b03_SetDate">
    <vt:lpwstr>2024-06-04T19:03:21Z</vt:lpwstr>
  </property>
  <property fmtid="{D5CDD505-2E9C-101B-9397-08002B2CF9AE}" pid="4" name="MSIP_Label_06c24981-b6df-48f8-949b-0896357b9b03_Method">
    <vt:lpwstr>Standard</vt:lpwstr>
  </property>
  <property fmtid="{D5CDD505-2E9C-101B-9397-08002B2CF9AE}" pid="5" name="MSIP_Label_06c24981-b6df-48f8-949b-0896357b9b03_Name">
    <vt:lpwstr>Official</vt:lpwstr>
  </property>
  <property fmtid="{D5CDD505-2E9C-101B-9397-08002B2CF9AE}" pid="6" name="MSIP_Label_06c24981-b6df-48f8-949b-0896357b9b03_SiteId">
    <vt:lpwstr>dd615949-5bd0-4da0-ac52-28ef8d336373</vt:lpwstr>
  </property>
  <property fmtid="{D5CDD505-2E9C-101B-9397-08002B2CF9AE}" pid="7" name="MSIP_Label_06c24981-b6df-48f8-949b-0896357b9b03_ActionId">
    <vt:lpwstr>081a496c-6d1c-440e-84f7-06fea5746061</vt:lpwstr>
  </property>
  <property fmtid="{D5CDD505-2E9C-101B-9397-08002B2CF9AE}" pid="8" name="MSIP_Label_06c24981-b6df-48f8-949b-0896357b9b03_ContentBits">
    <vt:lpwstr>0</vt:lpwstr>
  </property>
  <property fmtid="{D5CDD505-2E9C-101B-9397-08002B2CF9AE}" pid="9" name="ContentTypeId">
    <vt:lpwstr>0x010100CF2640180C94E14BA2422EE199C5A9B4</vt:lpwstr>
  </property>
  <property fmtid="{D5CDD505-2E9C-101B-9397-08002B2CF9AE}" pid="10" name="ComplianceAssetId">
    <vt:lpwstr/>
  </property>
  <property fmtid="{D5CDD505-2E9C-101B-9397-08002B2CF9AE}" pid="11" name="_ExtendedDescription">
    <vt:lpwstr/>
  </property>
  <property fmtid="{D5CDD505-2E9C-101B-9397-08002B2CF9AE}" pid="12" name="TriggerFlowInfo">
    <vt:lpwstr/>
  </property>
  <property fmtid="{D5CDD505-2E9C-101B-9397-08002B2CF9AE}" pid="13" name="MediaServiceImageTags">
    <vt:lpwstr/>
  </property>
</Properties>
</file>